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50"/>
  </p:notesMasterIdLst>
  <p:sldIdLst>
    <p:sldId id="258" r:id="rId3"/>
    <p:sldId id="349" r:id="rId4"/>
    <p:sldId id="305" r:id="rId5"/>
    <p:sldId id="306" r:id="rId6"/>
    <p:sldId id="304" r:id="rId7"/>
    <p:sldId id="295" r:id="rId8"/>
    <p:sldId id="271" r:id="rId9"/>
    <p:sldId id="296" r:id="rId10"/>
    <p:sldId id="307" r:id="rId11"/>
    <p:sldId id="299" r:id="rId12"/>
    <p:sldId id="318" r:id="rId13"/>
    <p:sldId id="301" r:id="rId14"/>
    <p:sldId id="309" r:id="rId15"/>
    <p:sldId id="316" r:id="rId16"/>
    <p:sldId id="314" r:id="rId17"/>
    <p:sldId id="312" r:id="rId18"/>
    <p:sldId id="324" r:id="rId19"/>
    <p:sldId id="323" r:id="rId20"/>
    <p:sldId id="325" r:id="rId21"/>
    <p:sldId id="298" r:id="rId22"/>
    <p:sldId id="326" r:id="rId23"/>
    <p:sldId id="288" r:id="rId24"/>
    <p:sldId id="287" r:id="rId25"/>
    <p:sldId id="286" r:id="rId26"/>
    <p:sldId id="293" r:id="rId27"/>
    <p:sldId id="327" r:id="rId28"/>
    <p:sldId id="292" r:id="rId29"/>
    <p:sldId id="350" r:id="rId30"/>
    <p:sldId id="328" r:id="rId31"/>
    <p:sldId id="332" r:id="rId32"/>
    <p:sldId id="333" r:id="rId33"/>
    <p:sldId id="329" r:id="rId34"/>
    <p:sldId id="334" r:id="rId35"/>
    <p:sldId id="336" r:id="rId36"/>
    <p:sldId id="335" r:id="rId37"/>
    <p:sldId id="341" r:id="rId38"/>
    <p:sldId id="339" r:id="rId39"/>
    <p:sldId id="344" r:id="rId40"/>
    <p:sldId id="343" r:id="rId41"/>
    <p:sldId id="346" r:id="rId42"/>
    <p:sldId id="345" r:id="rId43"/>
    <p:sldId id="348" r:id="rId44"/>
    <p:sldId id="347" r:id="rId45"/>
    <p:sldId id="338" r:id="rId46"/>
    <p:sldId id="337" r:id="rId47"/>
    <p:sldId id="342" r:id="rId48"/>
    <p:sldId id="34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340B"/>
    <a:srgbClr val="4472C4"/>
    <a:srgbClr val="3C78D8"/>
    <a:srgbClr val="000000"/>
    <a:srgbClr val="00903F"/>
    <a:srgbClr val="6D9D39"/>
    <a:srgbClr val="C36564"/>
    <a:srgbClr val="CF6C6A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90"/>
    <p:restoredTop sz="74544" autoAdjust="0"/>
  </p:normalViewPr>
  <p:slideViewPr>
    <p:cSldViewPr snapToGrid="0" snapToObjects="1">
      <p:cViewPr>
        <p:scale>
          <a:sx n="103" d="100"/>
          <a:sy n="103" d="100"/>
        </p:scale>
        <p:origin x="-152" y="-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316A0-A02D-2040-8E4A-1FE95EA1E091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5368E-E84F-D44C-BF90-DA312DFA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9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dirty="0">
                <a:solidFill>
                  <a:schemeClr val="dk2"/>
                </a:solidFill>
              </a:rPr>
              <a:t>[Next</a:t>
            </a:r>
            <a:r>
              <a:rPr lang="en-CA" sz="1600" baseline="0" dirty="0">
                <a:solidFill>
                  <a:schemeClr val="dk2"/>
                </a:solidFill>
              </a:rPr>
              <a:t> Slide Beg:</a:t>
            </a:r>
            <a:r>
              <a:rPr lang="en-CA" sz="1600" dirty="0">
                <a:solidFill>
                  <a:schemeClr val="dk2"/>
                </a:solidFill>
              </a:rPr>
              <a:t>] THIS TOOL IS MEANT TO WORK WITH MENSURAL MUSIC.  Mensural music refers to vocal polyphonic</a:t>
            </a:r>
            <a:r>
              <a:rPr lang="en-CA" sz="1600" baseline="0" dirty="0">
                <a:solidFill>
                  <a:schemeClr val="dk2"/>
                </a:solidFill>
              </a:rPr>
              <a:t> music written between the 1250s and the 1600s, which used an older system of music notation called “mensural notation”</a:t>
            </a:r>
            <a:endParaRPr lang="en-CA" sz="1600" strike="sngStrike" baseline="0" dirty="0">
              <a:solidFill>
                <a:schemeClr val="dk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600" baseline="0" dirty="0">
              <a:solidFill>
                <a:schemeClr val="dk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baseline="0" dirty="0">
                <a:solidFill>
                  <a:schemeClr val="dk2"/>
                </a:solidFill>
              </a:rPr>
              <a:t>HERE WE HAVE an example of a mensural piece [Click!]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28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BOUNDING BY PAIRS OF BREVES!!!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[BEG] Lets say we have the mensuration… which indicates that by default 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Steps: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1. Divide the notes into sequences of the form we saw in the previous slide.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Find all the breves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Find all the sequences that are bounded by those breves…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2. For each of those sequences we get the number of semibreves, since that will indicate the modification that we have to perform.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So</a:t>
            </a:r>
            <a:r>
              <a:rPr lang="en-US" b="1" baseline="0" dirty="0"/>
              <a:t> lets take one of such sequences as an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8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lets take one of such sequences as an example</a:t>
            </a:r>
          </a:p>
          <a:p>
            <a:endParaRPr lang="en-US" dirty="0"/>
          </a:p>
          <a:p>
            <a:r>
              <a:rPr lang="en-US" dirty="0"/>
              <a:t>So here we have 7 semibreves</a:t>
            </a:r>
          </a:p>
          <a:p>
            <a:r>
              <a:rPr lang="en-US" dirty="0"/>
              <a:t>And</a:t>
            </a:r>
            <a:r>
              <a:rPr lang="en-US" baseline="0" dirty="0"/>
              <a:t> what we do is that </a:t>
            </a:r>
            <a:r>
              <a:rPr lang="en-US" b="1" baseline="0" dirty="0"/>
              <a:t>we group those 7 semibreves into perfect groups (groups of 3 semibreves) and see HOW MANY ARE LEFT OUT</a:t>
            </a:r>
          </a:p>
          <a:p>
            <a:endParaRPr lang="en-US" baseline="0" dirty="0"/>
          </a:p>
          <a:p>
            <a:r>
              <a:rPr lang="en-US" baseline="0" dirty="0"/>
              <a:t>The </a:t>
            </a:r>
            <a:r>
              <a:rPr lang="en-US" b="1" baseline="0" dirty="0"/>
              <a:t>remainder</a:t>
            </a:r>
            <a:r>
              <a:rPr lang="en-US" baseline="0" dirty="0"/>
              <a:t> can </a:t>
            </a:r>
            <a:r>
              <a:rPr lang="en-US" b="1" baseline="0" dirty="0"/>
              <a:t>only</a:t>
            </a:r>
            <a:r>
              <a:rPr lang="en-US" baseline="0" dirty="0"/>
              <a:t> be </a:t>
            </a:r>
            <a:r>
              <a:rPr lang="en-US" b="1" u="sng" baseline="0" dirty="0"/>
              <a:t>1, 2, or None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5368E-E84F-D44C-BF90-DA312DFA7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3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Remainders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Type of modification (Imperfection, Alteration, Both, or None)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7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interpretation</a:t>
            </a:r>
          </a:p>
          <a:p>
            <a:r>
              <a:rPr lang="en-US" b="1" u="sng" baseline="0" dirty="0">
                <a:sym typeface="Wingdings" pitchFamily="2" charset="2"/>
              </a:rPr>
              <a:t>Situations</a:t>
            </a:r>
            <a:r>
              <a:rPr lang="en-US" baseline="0" dirty="0">
                <a:sym typeface="Wingdings" pitchFamily="2" charset="2"/>
              </a:rPr>
              <a:t> that </a:t>
            </a:r>
            <a:r>
              <a:rPr lang="en-US" b="1" u="sng" baseline="0" dirty="0">
                <a:sym typeface="Wingdings" pitchFamily="2" charset="2"/>
              </a:rPr>
              <a:t>do not allow for </a:t>
            </a:r>
            <a:r>
              <a:rPr lang="en-US" baseline="0" dirty="0">
                <a:sym typeface="Wingdings" pitchFamily="2" charset="2"/>
              </a:rPr>
              <a:t>this [general] interpretation, and </a:t>
            </a:r>
            <a:r>
              <a:rPr lang="en-US" b="1" u="sng" baseline="0" dirty="0">
                <a:sym typeface="Wingdings" pitchFamily="2" charset="2"/>
              </a:rPr>
              <a:t>FORCE</a:t>
            </a:r>
            <a:r>
              <a:rPr lang="en-US" baseline="0" dirty="0">
                <a:sym typeface="Wingdings" pitchFamily="2" charset="2"/>
              </a:rPr>
              <a:t> an </a:t>
            </a:r>
            <a:r>
              <a:rPr lang="en-US" i="0" u="sng" baseline="0" dirty="0">
                <a:sym typeface="Wingdings" pitchFamily="2" charset="2"/>
              </a:rPr>
              <a:t>alternative interpretation</a:t>
            </a:r>
            <a:r>
              <a:rPr lang="en-US" baseline="0" dirty="0">
                <a:sym typeface="Wingdings" pitchFamily="2" charset="2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Dots of division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88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Continuing with our example</a:t>
            </a:r>
          </a:p>
          <a:p>
            <a:r>
              <a:rPr lang="en-US" baseline="0" dirty="0">
                <a:sym typeface="Wingdings" pitchFamily="2" charset="2"/>
              </a:rPr>
              <a:t> General interpretation according to the previous table would be …</a:t>
            </a:r>
            <a:endParaRPr lang="en-US" baseline="0" dirty="0"/>
          </a:p>
          <a:p>
            <a:r>
              <a:rPr lang="en-US" baseline="0" dirty="0">
                <a:sym typeface="Wingdings" pitchFamily="2" charset="2"/>
              </a:rPr>
              <a:t> 	FIRST IMP by the notes that FOLLOW </a:t>
            </a:r>
          </a:p>
          <a:p>
            <a:r>
              <a:rPr lang="en-US" baseline="0" dirty="0">
                <a:sym typeface="Wingdings" pitchFamily="2" charset="2"/>
              </a:rPr>
              <a:t>     Interpretation</a:t>
            </a:r>
          </a:p>
          <a:p>
            <a:endParaRPr lang="en-US" baseline="0" dirty="0">
              <a:sym typeface="Wingdings" pitchFamily="2" charset="2"/>
            </a:endParaRPr>
          </a:p>
          <a:p>
            <a:r>
              <a:rPr lang="en-US" baseline="0" dirty="0">
                <a:sym typeface="Wingdings" pitchFamily="2" charset="2"/>
              </a:rPr>
              <a:t>[click]</a:t>
            </a:r>
          </a:p>
          <a:p>
            <a:r>
              <a:rPr lang="en-US" baseline="0" dirty="0">
                <a:sym typeface="Wingdings" pitchFamily="2" charset="2"/>
              </a:rPr>
              <a:t>But as I said, </a:t>
            </a:r>
          </a:p>
          <a:p>
            <a:r>
              <a:rPr lang="en-US" baseline="0" dirty="0">
                <a:sym typeface="Wingdings" pitchFamily="2" charset="2"/>
              </a:rPr>
              <a:t>Situations that do not allow for this interpretation, and force an alternative interpretation: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sym typeface="Wingdings" pitchFamily="2" charset="2"/>
              </a:rPr>
              <a:t>Most common one  [CLICK!] </a:t>
            </a:r>
            <a:r>
              <a:rPr lang="en-US" b="1" baseline="0" dirty="0">
                <a:sym typeface="Wingdings" pitchFamily="2" charset="2"/>
              </a:rPr>
              <a:t>DOTS OF DIVISION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29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itchFamily="2" charset="2"/>
              </a:rPr>
              <a:t> DOTS OF DIVISION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>
                <a:sym typeface="Wingdings" pitchFamily="2" charset="2"/>
              </a:rPr>
              <a:t>Used to </a:t>
            </a:r>
            <a:r>
              <a:rPr lang="en-US" b="1" baseline="0" dirty="0">
                <a:sym typeface="Wingdings" pitchFamily="2" charset="2"/>
              </a:rPr>
              <a:t>indicate</a:t>
            </a:r>
            <a:r>
              <a:rPr lang="en-US" b="0" baseline="0" dirty="0">
                <a:sym typeface="Wingdings" pitchFamily="2" charset="2"/>
              </a:rPr>
              <a:t> that </a:t>
            </a:r>
            <a:r>
              <a:rPr lang="en-US" b="1" baseline="0" dirty="0">
                <a:sym typeface="Wingdings" pitchFamily="2" charset="2"/>
              </a:rPr>
              <a:t>the notes</a:t>
            </a:r>
            <a:r>
              <a:rPr lang="en-US" b="0" baseline="0" dirty="0">
                <a:sym typeface="Wingdings" pitchFamily="2" charset="2"/>
              </a:rPr>
              <a:t> </a:t>
            </a:r>
            <a:r>
              <a:rPr lang="en-US" b="1" baseline="0" dirty="0">
                <a:sym typeface="Wingdings" pitchFamily="2" charset="2"/>
              </a:rPr>
              <a:t>belong to different perfections</a:t>
            </a:r>
            <a:endParaRPr lang="en-US" baseline="0" dirty="0"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</a:t>
            </a:r>
            <a:r>
              <a:rPr lang="en-US" baseline="0" dirty="0"/>
              <a:t> a DOT OF DIVISION </a:t>
            </a:r>
            <a:r>
              <a:rPr lang="en-US" b="1" baseline="0" dirty="0"/>
              <a:t>between</a:t>
            </a:r>
            <a:r>
              <a:rPr lang="en-US" b="0" baseline="0" dirty="0"/>
              <a:t> … to indicate that they belong to different perfections</a:t>
            </a:r>
            <a:endParaRPr lang="en-US" dirty="0"/>
          </a:p>
          <a:p>
            <a:endParaRPr lang="en-US" dirty="0"/>
          </a:p>
          <a:p>
            <a:r>
              <a:rPr lang="en-US" dirty="0">
                <a:sym typeface="Wingdings"/>
              </a:rPr>
              <a:t> </a:t>
            </a:r>
            <a:r>
              <a:rPr lang="en-US" dirty="0"/>
              <a:t>So they CANNOT be GROUPED this way anymore!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15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Instead, the grouping would be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=&gt; Now the LAST is IMP by the notes PRECEDING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9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[START Content of the Slide]</a:t>
            </a:r>
          </a:p>
          <a:p>
            <a:endParaRPr lang="en-US" dirty="0"/>
          </a:p>
          <a:p>
            <a:r>
              <a:rPr lang="en-US" dirty="0"/>
              <a:t>[In</a:t>
            </a:r>
            <a:r>
              <a:rPr lang="en-US" baseline="0" dirty="0"/>
              <a:t> Non-Context Related Features]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Dots of augmentation are </a:t>
            </a:r>
            <a:r>
              <a:rPr lang="is-IS" dirty="0"/>
              <a:t>…</a:t>
            </a:r>
          </a:p>
          <a:p>
            <a:pPr marL="171450" indent="-171450">
              <a:buFont typeface="Arial" charset="0"/>
              <a:buChar char="•"/>
            </a:pPr>
            <a:r>
              <a:rPr lang="is-IS" dirty="0"/>
              <a:t>Coloration is ...</a:t>
            </a:r>
          </a:p>
          <a:p>
            <a:endParaRPr lang="is-IS" dirty="0"/>
          </a:p>
          <a:p>
            <a:r>
              <a:rPr lang="is-IS" dirty="0"/>
              <a:t>Difficult part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01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="1" dirty="0"/>
              <a:t>So, just to show you how</a:t>
            </a:r>
            <a:r>
              <a:rPr lang="is-IS" b="1" baseline="0" dirty="0"/>
              <a:t> the scoring-up tool works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43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these Mensural MEI files encoding all</a:t>
            </a:r>
            <a:r>
              <a:rPr lang="en-US" baseline="0" dirty="0"/>
              <a:t> the notes in each voice</a:t>
            </a:r>
          </a:p>
          <a:p>
            <a:r>
              <a:rPr lang="en-US" dirty="0"/>
              <a:t>T</a:t>
            </a:r>
            <a:r>
              <a:rPr lang="en-US" baseline="0" dirty="0"/>
              <a:t>wo types of information regarding the notes: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u="sng" dirty="0"/>
              <a:t>Pitch</a:t>
            </a:r>
            <a:r>
              <a:rPr lang="en-US" baseline="0" dirty="0"/>
              <a:t> and the </a:t>
            </a:r>
            <a:r>
              <a:rPr lang="en-US" b="1" u="sng" baseline="0" dirty="0"/>
              <a:t>note-shape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u="sng" baseline="0" dirty="0"/>
              <a:t>NO DURATION VALUE INFO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r>
              <a:rPr lang="en-US" baseline="0" dirty="0" err="1"/>
              <a:t>ScUp</a:t>
            </a:r>
            <a:r>
              <a:rPr lang="en-US" baseline="0" dirty="0"/>
              <a:t> --&gt; </a:t>
            </a:r>
            <a:r>
              <a:rPr lang="en-US" b="1" baseline="0" dirty="0"/>
              <a:t>Finds out whether a note </a:t>
            </a:r>
            <a:r>
              <a:rPr lang="en-US" baseline="0" dirty="0"/>
              <a:t>has its </a:t>
            </a:r>
            <a:r>
              <a:rPr lang="en-US" b="1" baseline="0" dirty="0"/>
              <a:t>default</a:t>
            </a:r>
            <a:r>
              <a:rPr lang="en-US" baseline="0" dirty="0"/>
              <a:t> duration or it has been </a:t>
            </a:r>
            <a:r>
              <a:rPr lang="en-US" b="1" baseline="0" dirty="0"/>
              <a:t>modified</a:t>
            </a:r>
            <a:r>
              <a:rPr lang="en-US" baseline="0" dirty="0"/>
              <a:t> (by </a:t>
            </a:r>
            <a:r>
              <a:rPr lang="en-US" u="sng" baseline="0" dirty="0"/>
              <a:t>imperfection</a:t>
            </a:r>
            <a:r>
              <a:rPr lang="en-US" baseline="0" dirty="0"/>
              <a:t>, </a:t>
            </a:r>
            <a:r>
              <a:rPr lang="en-US" u="sng" baseline="0" dirty="0"/>
              <a:t>alteration</a:t>
            </a:r>
            <a:r>
              <a:rPr lang="en-US" baseline="0" dirty="0"/>
              <a:t>, or </a:t>
            </a:r>
            <a:r>
              <a:rPr lang="en-US" u="sng" baseline="0" dirty="0"/>
              <a:t>augmentation</a:t>
            </a:r>
            <a:r>
              <a:rPr lang="en-US" baseline="0" dirty="0"/>
              <a:t>) BASED ON CONTEXTUAL &amp; NON-CONTEXTUAL CUES</a:t>
            </a:r>
          </a:p>
          <a:p>
            <a:r>
              <a:rPr lang="en-US" baseline="0" dirty="0"/>
              <a:t>And it </a:t>
            </a:r>
            <a:r>
              <a:rPr lang="en-US" b="1" baseline="0" dirty="0"/>
              <a:t>includes</a:t>
            </a:r>
            <a:r>
              <a:rPr lang="en-US" baseline="0" dirty="0"/>
              <a:t> </a:t>
            </a:r>
            <a:r>
              <a:rPr lang="en-US" u="sng" baseline="0" dirty="0"/>
              <a:t>that information</a:t>
            </a:r>
            <a:r>
              <a:rPr lang="en-US" u="none" baseline="0" dirty="0"/>
              <a:t> </a:t>
            </a:r>
            <a:r>
              <a:rPr lang="en-US" b="1" baseline="0" dirty="0"/>
              <a:t>for each note in each of the voices</a:t>
            </a:r>
            <a:r>
              <a:rPr lang="en-US" baseline="0" dirty="0"/>
              <a:t>. </a:t>
            </a:r>
          </a:p>
          <a:p>
            <a:r>
              <a:rPr lang="en-US" b="1" baseline="0" dirty="0"/>
              <a:t>Merges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MEI</a:t>
            </a:r>
          </a:p>
          <a:p>
            <a:r>
              <a:rPr lang="en-US" baseline="0" dirty="0"/>
              <a:t>VEROVIO: Software that allows to </a:t>
            </a:r>
            <a:r>
              <a:rPr lang="en-US" b="1" baseline="0" dirty="0"/>
              <a:t>display</a:t>
            </a:r>
            <a:r>
              <a:rPr lang="en-US" b="0" baseline="0" dirty="0"/>
              <a:t> the </a:t>
            </a:r>
            <a:r>
              <a:rPr lang="en-US" b="1" baseline="0" dirty="0"/>
              <a:t>actual music </a:t>
            </a:r>
            <a:r>
              <a:rPr lang="en-US" b="0" u="sng" baseline="0" dirty="0"/>
              <a:t>encoded</a:t>
            </a:r>
            <a:r>
              <a:rPr lang="en-US" b="0" baseline="0" dirty="0"/>
              <a:t> in these MEI files.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2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CA" sz="1600" baseline="0" dirty="0">
                <a:solidFill>
                  <a:schemeClr val="dk2"/>
                </a:solidFill>
              </a:rPr>
              <a:t>Most mensural music was written in separate parts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endParaRPr lang="en-CA" sz="1600" baseline="0" dirty="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CA" sz="1600" baseline="0" dirty="0">
                <a:solidFill>
                  <a:schemeClr val="dk2"/>
                </a:solidFill>
              </a:rPr>
              <a:t>the voices are presented separately: in different areas of the page or in books</a:t>
            </a:r>
            <a:endParaRPr lang="en-CA" sz="1600" dirty="0">
              <a:solidFill>
                <a:schemeClr val="dk2"/>
              </a:solidFill>
            </a:endParaRP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endParaRPr lang="en-CA" sz="1600" baseline="0" dirty="0">
              <a:solidFill>
                <a:schemeClr val="dk2"/>
              </a:solidFill>
            </a:endParaRP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aseline="0" dirty="0">
                <a:solidFill>
                  <a:schemeClr val="dk2"/>
                </a:solidFill>
              </a:rPr>
              <a:t>You can see that in this example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aseline="0" dirty="0">
                <a:solidFill>
                  <a:schemeClr val="dk2"/>
                </a:solidFill>
              </a:rPr>
              <a:t>So here we have the opening of a book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aseline="0" dirty="0">
                <a:solidFill>
                  <a:schemeClr val="dk2"/>
                </a:solidFill>
              </a:rPr>
              <a:t>That </a:t>
            </a:r>
            <a:r>
              <a:rPr lang="en-CA" sz="1600" u="sng" baseline="0" dirty="0">
                <a:solidFill>
                  <a:schemeClr val="dk2"/>
                </a:solidFill>
              </a:rPr>
              <a:t>contains</a:t>
            </a:r>
            <a:r>
              <a:rPr lang="en-CA" sz="1600" baseline="0" dirty="0">
                <a:solidFill>
                  <a:schemeClr val="dk2"/>
                </a:solidFill>
              </a:rPr>
              <a:t> a single piece -&gt; </a:t>
            </a:r>
            <a:r>
              <a:rPr lang="en-CA" sz="1600" u="sng" baseline="0" dirty="0">
                <a:solidFill>
                  <a:schemeClr val="dk2"/>
                </a:solidFill>
              </a:rPr>
              <a:t>This is </a:t>
            </a:r>
            <a:r>
              <a:rPr lang="en-CA" sz="1600" baseline="0" dirty="0" err="1">
                <a:solidFill>
                  <a:schemeClr val="dk2"/>
                </a:solidFill>
              </a:rPr>
              <a:t>L’Autre</a:t>
            </a:r>
            <a:r>
              <a:rPr lang="en-CA" sz="1600" baseline="0" dirty="0">
                <a:solidFill>
                  <a:schemeClr val="dk2"/>
                </a:solidFill>
              </a:rPr>
              <a:t> </a:t>
            </a:r>
            <a:r>
              <a:rPr lang="en-CA" sz="1600" baseline="0" dirty="0" err="1">
                <a:solidFill>
                  <a:schemeClr val="dk2"/>
                </a:solidFill>
              </a:rPr>
              <a:t>D’Antan</a:t>
            </a:r>
            <a:r>
              <a:rPr lang="en-CA" sz="1600" baseline="0" dirty="0">
                <a:solidFill>
                  <a:schemeClr val="dk2"/>
                </a:solidFill>
              </a:rPr>
              <a:t> by Ockeghem -&gt; </a:t>
            </a:r>
            <a:r>
              <a:rPr lang="en-CA" sz="1600" u="sng" baseline="0" dirty="0">
                <a:solidFill>
                  <a:schemeClr val="dk2"/>
                </a:solidFill>
              </a:rPr>
              <a:t>It is a</a:t>
            </a:r>
            <a:r>
              <a:rPr lang="en-CA" sz="1600" baseline="0" dirty="0">
                <a:solidFill>
                  <a:schemeClr val="dk2"/>
                </a:solidFill>
              </a:rPr>
              <a:t> mid-fifteenth century piece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u="sng" baseline="0" dirty="0">
                <a:solidFill>
                  <a:schemeClr val="dk2"/>
                </a:solidFill>
              </a:rPr>
              <a:t>Each</a:t>
            </a:r>
            <a:r>
              <a:rPr lang="en-CA" sz="1600" baseline="0" dirty="0">
                <a:solidFill>
                  <a:schemeClr val="dk2"/>
                </a:solidFill>
              </a:rPr>
              <a:t> of the </a:t>
            </a:r>
            <a:r>
              <a:rPr lang="en-CA" sz="1600" u="sng" baseline="0" dirty="0">
                <a:solidFill>
                  <a:schemeClr val="dk2"/>
                </a:solidFill>
              </a:rPr>
              <a:t>3 voices </a:t>
            </a:r>
            <a:r>
              <a:rPr lang="en-CA" sz="1600" baseline="0" dirty="0">
                <a:solidFill>
                  <a:schemeClr val="dk2"/>
                </a:solidFill>
              </a:rPr>
              <a:t>lies on a </a:t>
            </a:r>
            <a:r>
              <a:rPr lang="en-CA" sz="1600" u="sng" baseline="0" dirty="0">
                <a:solidFill>
                  <a:schemeClr val="dk2"/>
                </a:solidFill>
              </a:rPr>
              <a:t>different area</a:t>
            </a:r>
            <a:r>
              <a:rPr lang="en-CA" sz="1600" baseline="0" dirty="0">
                <a:solidFill>
                  <a:schemeClr val="dk2"/>
                </a:solidFill>
              </a:rPr>
              <a:t> of the </a:t>
            </a:r>
            <a:r>
              <a:rPr lang="en-CA" sz="1600" b="1" u="sng" baseline="0" dirty="0">
                <a:solidFill>
                  <a:schemeClr val="dk2"/>
                </a:solidFill>
              </a:rPr>
              <a:t>opening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="0" u="none" baseline="0" dirty="0">
                <a:solidFill>
                  <a:schemeClr val="dk2"/>
                </a:solidFill>
              </a:rPr>
              <a:t>S, T, C</a:t>
            </a: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endParaRPr lang="en-CA" sz="1600" baseline="0" dirty="0">
              <a:solidFill>
                <a:schemeClr val="dk2"/>
              </a:solidFill>
            </a:endParaRP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aseline="0" dirty="0">
                <a:solidFill>
                  <a:schemeClr val="dk2"/>
                </a:solidFill>
              </a:rPr>
              <a:t>This separate arrangement of the voices makes it harder to analyze this music: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aseline="0" dirty="0">
                <a:solidFill>
                  <a:schemeClr val="dk2"/>
                </a:solidFill>
              </a:rPr>
              <a:t>While you have all the melodic information of each voice</a:t>
            </a: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  <a:tabLst/>
              <a:defRPr/>
            </a:pPr>
            <a:r>
              <a:rPr lang="en-CA" sz="1600" baseline="0" dirty="0">
                <a:solidFill>
                  <a:schemeClr val="dk2"/>
                </a:solidFill>
              </a:rPr>
              <a:t>You cannot visualize the vertical sonorities that easily, because the notes are not lined-up (as will be the case if the voices were presented in score format)</a:t>
            </a:r>
          </a:p>
          <a:p>
            <a:pPr marL="6286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  <a:tabLst/>
              <a:defRPr/>
            </a:pPr>
            <a:endParaRPr lang="en-CA" sz="1600" baseline="0" dirty="0">
              <a:solidFill>
                <a:schemeClr val="dk2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  <a:tabLst/>
              <a:defRPr/>
            </a:pPr>
            <a:r>
              <a:rPr lang="en-US" sz="1600" dirty="0"/>
              <a:t>The </a:t>
            </a:r>
            <a:r>
              <a:rPr lang="en-US" sz="1600" b="1" dirty="0"/>
              <a:t>purpose</a:t>
            </a:r>
            <a:r>
              <a:rPr lang="en-US" sz="1600" dirty="0"/>
              <a:t> of this project is to </a:t>
            </a:r>
            <a:r>
              <a:rPr lang="en-US" sz="1600" b="1" dirty="0"/>
              <a:t>take </a:t>
            </a:r>
            <a:r>
              <a:rPr lang="en-US" sz="1600" b="1" u="sng" dirty="0"/>
              <a:t>ALL the notes</a:t>
            </a:r>
            <a:r>
              <a:rPr lang="en-US" sz="1600" dirty="0"/>
              <a:t> </a:t>
            </a:r>
            <a:r>
              <a:rPr lang="en-US" sz="1600" b="1" dirty="0"/>
              <a:t>from each</a:t>
            </a:r>
            <a:r>
              <a:rPr lang="en-US" sz="1600" dirty="0"/>
              <a:t> of the mensural </a:t>
            </a:r>
            <a:r>
              <a:rPr lang="en-US" sz="1600" b="1" dirty="0"/>
              <a:t>parts</a:t>
            </a:r>
            <a:r>
              <a:rPr lang="en-US" sz="1600" dirty="0"/>
              <a:t> (i.e., </a:t>
            </a:r>
            <a:r>
              <a:rPr lang="en-US" sz="1600" b="1" dirty="0"/>
              <a:t>voices</a:t>
            </a:r>
            <a:r>
              <a:rPr lang="en-US" sz="1600" dirty="0"/>
              <a:t>) </a:t>
            </a:r>
            <a:r>
              <a:rPr lang="en-US" sz="1600" b="1" u="sng" dirty="0"/>
              <a:t>and line them up automatically</a:t>
            </a:r>
            <a:r>
              <a:rPr lang="en-US" sz="1600" b="1" u="none" dirty="0"/>
              <a:t> [CLICK!] </a:t>
            </a:r>
            <a:r>
              <a:rPr lang="en-US" sz="1600" b="1" u="none" dirty="0">
                <a:sym typeface="Wingdings" pitchFamily="2" charset="2"/>
              </a:rPr>
              <a:t></a:t>
            </a:r>
            <a:r>
              <a:rPr lang="en-US" sz="1600" dirty="0"/>
              <a:t> </a:t>
            </a:r>
            <a:r>
              <a:rPr lang="en-US" sz="1600" b="1" dirty="0"/>
              <a:t>TO PRESENT THE PIECE in score format</a:t>
            </a:r>
            <a:endParaRPr lang="en-CA" sz="1600" b="1" baseline="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34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5368E-E84F-D44C-BF90-DA312DFA7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474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accuracy was not calculated over all the notes, because not all of them are ambiguous</a:t>
            </a:r>
          </a:p>
          <a:p>
            <a:endParaRPr lang="en-US" dirty="0"/>
          </a:p>
          <a:p>
            <a:r>
              <a:rPr lang="en-US" dirty="0"/>
              <a:t>But only on the ambiguous ones (the ones where the algorithm had to made a decision as to whether they were perfect / imperfect, regular / altered, a decision regarding the type of dot: division / augmentation, or whether the coloration had an effect / not in the note duration)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5368E-E84F-D44C-BF90-DA312DFA7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92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baseline="0" dirty="0"/>
              <a:t> Century OCKEGHEMS</a:t>
            </a:r>
            <a:r>
              <a:rPr lang="en-US" dirty="0"/>
              <a:t>’ piece (</a:t>
            </a:r>
            <a:r>
              <a:rPr lang="en-US" dirty="0" err="1"/>
              <a:t>L’autre</a:t>
            </a:r>
            <a:r>
              <a:rPr lang="en-US" dirty="0"/>
              <a:t> </a:t>
            </a:r>
            <a:r>
              <a:rPr lang="en-US" dirty="0" err="1"/>
              <a:t>D’antan</a:t>
            </a:r>
            <a:r>
              <a:rPr lang="en-US" dirty="0"/>
              <a:t>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Input files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Voices</a:t>
            </a:r>
          </a:p>
          <a:p>
            <a:pPr marL="171450" indent="-171450">
              <a:buFont typeface="Arial" charset="0"/>
              <a:buChar char="•"/>
            </a:pPr>
            <a:r>
              <a:rPr lang="en-US" b="1" baseline="0" dirty="0" err="1"/>
              <a:t>Barlines</a:t>
            </a:r>
            <a:r>
              <a:rPr lang="en-US" b="1" baseline="0" dirty="0"/>
              <a:t> </a:t>
            </a:r>
            <a:r>
              <a:rPr lang="en-US" b="1" baseline="0" dirty="0">
                <a:sym typeface="Wingdings"/>
              </a:rPr>
              <a:t> PERFECT GROUPINGS! </a:t>
            </a:r>
            <a:r>
              <a:rPr lang="en-US" b="1" baseline="0" dirty="0">
                <a:sym typeface="Wingdings" pitchFamily="2" charset="2"/>
              </a:rPr>
              <a:t> </a:t>
            </a:r>
            <a:r>
              <a:rPr lang="en-US" b="1" baseline="0" dirty="0">
                <a:sym typeface="Wingdings"/>
              </a:rPr>
              <a:t>places where the voices must coincide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47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STACK:</a:t>
            </a:r>
          </a:p>
          <a:p>
            <a:endParaRPr lang="en-US" baseline="0" dirty="0"/>
          </a:p>
          <a:p>
            <a:r>
              <a:rPr lang="en-US" baseline="0" dirty="0"/>
              <a:t>All the notes are interpreted as having the default duration given by the mensuration</a:t>
            </a:r>
          </a:p>
          <a:p>
            <a:endParaRPr lang="en-US" baseline="0" dirty="0"/>
          </a:p>
          <a:p>
            <a:r>
              <a:rPr lang="en-US" baseline="0" dirty="0"/>
              <a:t>No contextual or non-contextual modifications are shown because they are not encoded within the input files</a:t>
            </a:r>
          </a:p>
          <a:p>
            <a:endParaRPr lang="en-US" baseline="0" dirty="0"/>
          </a:p>
          <a:p>
            <a:r>
              <a:rPr lang="en-US" baseline="0" dirty="0"/>
              <a:t>If we were to use the </a:t>
            </a:r>
            <a:r>
              <a:rPr lang="en-US" baseline="0" dirty="0" err="1"/>
              <a:t>ScUp</a:t>
            </a:r>
            <a:r>
              <a:rPr lang="en-US" baseline="0" dirty="0"/>
              <a:t> tool instead, these modifications would be encoded and the piece would look like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7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here: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Imperfections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The Alterations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The coloration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The distinct 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00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[After 2] Making it </a:t>
            </a:r>
            <a:r>
              <a:rPr lang="en-US" b="1" dirty="0"/>
              <a:t>faithful to the source</a:t>
            </a:r>
            <a:r>
              <a:rPr lang="en-US" dirty="0"/>
              <a:t>, </a:t>
            </a:r>
            <a:r>
              <a:rPr lang="en-US" b="1" dirty="0"/>
              <a:t>while</a:t>
            </a:r>
            <a:r>
              <a:rPr lang="en-US" dirty="0"/>
              <a:t> </a:t>
            </a:r>
            <a:r>
              <a:rPr lang="en-US" b="1" dirty="0"/>
              <a:t>providing</a:t>
            </a:r>
            <a:r>
              <a:rPr lang="en-US" b="1" baseline="0" dirty="0"/>
              <a:t> additional information </a:t>
            </a:r>
            <a:r>
              <a:rPr lang="en-US" baseline="0" dirty="0"/>
              <a:t>(regarding the vertical sonorities)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[After 3] which is </a:t>
            </a:r>
            <a:r>
              <a:rPr lang="en-US" b="1" dirty="0"/>
              <a:t>obscured by</a:t>
            </a:r>
            <a:r>
              <a:rPr lang="en-US" dirty="0"/>
              <a:t> the </a:t>
            </a:r>
            <a:r>
              <a:rPr lang="en-US" b="1" dirty="0"/>
              <a:t>separate-parts layout </a:t>
            </a:r>
            <a:r>
              <a:rPr lang="en-US" dirty="0"/>
              <a:t>of the </a:t>
            </a:r>
            <a:r>
              <a:rPr lang="en-US" b="1" dirty="0"/>
              <a:t>original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baseline="0" dirty="0"/>
              <a:t>Fully automate the process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Optical Music Recognition </a:t>
            </a:r>
            <a:r>
              <a:rPr lang="en-US" baseline="0" dirty="0">
                <a:sym typeface="Wingdings" pitchFamily="2" charset="2"/>
              </a:rPr>
              <a:t> MEI files that the Scup uses as input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>
              <a:sym typeface="Wingdings" pitchFamily="2" charset="2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baseline="0" dirty="0">
                <a:sym typeface="Wingdings" pitchFamily="2" charset="2"/>
              </a:rPr>
              <a:t>Guatemalan MSS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08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700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5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3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Wingdings" pitchFamily="2" charset="2"/>
              <a:buChar char="à"/>
              <a:tabLst/>
              <a:defRPr/>
            </a:pPr>
            <a:r>
              <a:rPr lang="en-US" sz="1600" b="1" dirty="0"/>
              <a:t>TO PRESENT THE PIECE in score format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Wingdings" pitchFamily="2" charset="2"/>
              <a:buChar char="à"/>
              <a:tabLst/>
              <a:defRPr/>
            </a:pPr>
            <a:r>
              <a:rPr lang="en-US" sz="1600" b="0" baseline="0" dirty="0">
                <a:solidFill>
                  <a:schemeClr val="dk2"/>
                </a:solidFill>
              </a:rPr>
              <a:t>We </a:t>
            </a:r>
            <a:r>
              <a:rPr lang="en-US" sz="1600" b="1" baseline="0" dirty="0">
                <a:solidFill>
                  <a:schemeClr val="dk2"/>
                </a:solidFill>
              </a:rPr>
              <a:t>REFER</a:t>
            </a:r>
            <a:r>
              <a:rPr lang="en-US" sz="1600" b="0" baseline="0" dirty="0">
                <a:solidFill>
                  <a:schemeClr val="dk2"/>
                </a:solidFill>
              </a:rPr>
              <a:t> to this process as </a:t>
            </a:r>
            <a:r>
              <a:rPr lang="en-US" sz="1600" b="1" baseline="0" dirty="0">
                <a:solidFill>
                  <a:schemeClr val="dk2"/>
                </a:solidFill>
              </a:rPr>
              <a:t>SCORING 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Wingdings" pitchFamily="2" charset="2"/>
              <a:buChar char="à"/>
              <a:tabLst/>
              <a:defRPr/>
            </a:pPr>
            <a:r>
              <a:rPr lang="en-US" sz="1600" b="0" baseline="0" dirty="0">
                <a:solidFill>
                  <a:schemeClr val="dk2"/>
                </a:solidFill>
              </a:rPr>
              <a:t>We are </a:t>
            </a:r>
            <a:r>
              <a:rPr lang="en-US" sz="1600" b="1" baseline="0" dirty="0">
                <a:solidFill>
                  <a:schemeClr val="dk2"/>
                </a:solidFill>
              </a:rPr>
              <a:t>developing</a:t>
            </a:r>
            <a:r>
              <a:rPr lang="en-US" sz="1600" b="0" baseline="0" dirty="0">
                <a:solidFill>
                  <a:schemeClr val="dk2"/>
                </a:solidFill>
              </a:rPr>
              <a:t> an </a:t>
            </a:r>
            <a:r>
              <a:rPr lang="en-US" sz="1600" b="1" baseline="0" dirty="0">
                <a:solidFill>
                  <a:schemeClr val="dk2"/>
                </a:solidFill>
              </a:rPr>
              <a:t>Automatic Scoring-Up Tool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Wingdings" pitchFamily="2" charset="2"/>
              <a:buNone/>
              <a:tabLst/>
              <a:defRPr/>
            </a:pPr>
            <a:endParaRPr lang="en-US" sz="1600" b="1" baseline="0" dirty="0">
              <a:solidFill>
                <a:schemeClr val="dk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Wingdings" pitchFamily="2" charset="2"/>
              <a:buNone/>
              <a:tabLst/>
              <a:defRPr/>
            </a:pPr>
            <a:r>
              <a:rPr lang="en-US" sz="1600" dirty="0"/>
              <a:t>To facilitate </a:t>
            </a:r>
            <a:r>
              <a:rPr lang="en-US" sz="1600" u="sng" dirty="0"/>
              <a:t>counterpoint studies </a:t>
            </a:r>
            <a:r>
              <a:rPr lang="en-US" sz="1600" dirty="0"/>
              <a:t>(this is, the study of the relation between the voices)</a:t>
            </a:r>
            <a:endParaRPr lang="en-CA" sz="1600" b="0" baseline="0" dirty="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endParaRPr lang="en-CA" sz="1600" baseline="0" dirty="0">
              <a:solidFill>
                <a:schemeClr val="dk2"/>
              </a:solidFill>
            </a:endParaRPr>
          </a:p>
          <a:p>
            <a:r>
              <a:rPr lang="en-US" sz="1600" dirty="0"/>
              <a:t>So, even</a:t>
            </a:r>
            <a:r>
              <a:rPr lang="en-US" sz="1600" baseline="0" dirty="0"/>
              <a:t> though the TASK of the "scoring-up tool" SEEMS PRETTY SIMPLE (just lining-up the notes of the different voices), it is COMPLICATED BY THE NATURE OF THE NOTATION ITSELF.</a:t>
            </a:r>
          </a:p>
          <a:p>
            <a:endParaRPr lang="en-US" sz="1600" baseline="0" dirty="0"/>
          </a:p>
          <a:p>
            <a:r>
              <a:rPr lang="en-US" sz="1600" baseline="0" dirty="0"/>
              <a:t>[CLICK!] So lets talk about mensural notation...</a:t>
            </a:r>
            <a:endParaRPr lang="en-US" sz="1600" dirty="0"/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endParaRPr lang="en-CA" sz="1600" baseline="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239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68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1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25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1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16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95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2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542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77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lets talk about mensural notation..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116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40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322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14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07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8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245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CA" sz="1600" baseline="0" dirty="0">
                <a:solidFill>
                  <a:schemeClr val="dk2"/>
                </a:solidFill>
              </a:rPr>
              <a:t>Mensural notation is the immediate predecessor of our Common Western Music Notation system, and when IT started, we already had an EXPLICIT way to notate PITCH: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aseline="0" dirty="0">
                <a:solidFill>
                  <a:schemeClr val="dk2"/>
                </a:solidFill>
              </a:rPr>
              <a:t>Staff-lines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Char char="•"/>
            </a:pPr>
            <a:r>
              <a:rPr lang="en-CA" sz="1600" baseline="0" dirty="0">
                <a:solidFill>
                  <a:schemeClr val="dk2"/>
                </a:solidFill>
              </a:rPr>
              <a:t>Clefs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None/>
            </a:pPr>
            <a:r>
              <a:rPr lang="en-CA" sz="1600" baseline="0" dirty="0">
                <a:solidFill>
                  <a:schemeClr val="dk2"/>
                </a:solidFill>
              </a:rPr>
              <a:t>But the </a:t>
            </a:r>
            <a:r>
              <a:rPr lang="en-CA" sz="1600" u="sng" baseline="0" dirty="0">
                <a:solidFill>
                  <a:schemeClr val="dk2"/>
                </a:solidFill>
              </a:rPr>
              <a:t>same</a:t>
            </a:r>
            <a:r>
              <a:rPr lang="en-CA" sz="1600" baseline="0" dirty="0">
                <a:solidFill>
                  <a:schemeClr val="dk2"/>
                </a:solidFill>
              </a:rPr>
              <a:t> </a:t>
            </a:r>
            <a:r>
              <a:rPr lang="en-CA" sz="1600" u="sng" baseline="0" dirty="0">
                <a:solidFill>
                  <a:schemeClr val="dk2"/>
                </a:solidFill>
              </a:rPr>
              <a:t>did not</a:t>
            </a:r>
            <a:r>
              <a:rPr lang="en-CA" sz="1600" baseline="0" dirty="0">
                <a:solidFill>
                  <a:schemeClr val="dk2"/>
                </a:solidFill>
              </a:rPr>
              <a:t> </a:t>
            </a:r>
            <a:r>
              <a:rPr lang="en-CA" sz="1600" u="sng" baseline="0" dirty="0">
                <a:solidFill>
                  <a:schemeClr val="dk2"/>
                </a:solidFill>
              </a:rPr>
              <a:t>applied</a:t>
            </a:r>
            <a:r>
              <a:rPr lang="en-CA" sz="1600" baseline="0" dirty="0">
                <a:solidFill>
                  <a:schemeClr val="dk2"/>
                </a:solidFill>
              </a:rPr>
              <a:t> to </a:t>
            </a:r>
            <a:r>
              <a:rPr lang="en-CA" sz="1600" u="sng" baseline="0" dirty="0">
                <a:solidFill>
                  <a:schemeClr val="dk2"/>
                </a:solidFill>
              </a:rPr>
              <a:t>rhythm</a:t>
            </a:r>
            <a:r>
              <a:rPr lang="en-CA" sz="1600" baseline="0" dirty="0">
                <a:solidFill>
                  <a:schemeClr val="dk2"/>
                </a:solidFill>
              </a:rPr>
              <a:t> </a:t>
            </a:r>
            <a:r>
              <a:rPr lang="en-CA" sz="1600" u="sng" baseline="0" dirty="0">
                <a:solidFill>
                  <a:schemeClr val="dk2"/>
                </a:solidFill>
              </a:rPr>
              <a:t>yet</a:t>
            </a:r>
            <a:r>
              <a:rPr lang="en-CA" sz="1600" baseline="0" dirty="0">
                <a:solidFill>
                  <a:schemeClr val="dk2"/>
                </a:solidFill>
              </a:rPr>
              <a:t>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None/>
            </a:pPr>
            <a:endParaRPr lang="en-CA" sz="1600" baseline="0" dirty="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None/>
            </a:pPr>
            <a:r>
              <a:rPr lang="en-CA" sz="1600" baseline="0" dirty="0">
                <a:solidFill>
                  <a:schemeClr val="dk2"/>
                </a:solidFill>
              </a:rPr>
              <a:t>1. We already had </a:t>
            </a:r>
            <a:r>
              <a:rPr lang="en-CA" sz="1600" b="1" u="sng" baseline="0" dirty="0">
                <a:solidFill>
                  <a:schemeClr val="dk2"/>
                </a:solidFill>
              </a:rPr>
              <a:t>DIFFERENT NOTE-SHAPES</a:t>
            </a:r>
            <a:r>
              <a:rPr lang="en-CA" sz="1600" baseline="0" dirty="0">
                <a:solidFill>
                  <a:schemeClr val="dk2"/>
                </a:solidFill>
              </a:rPr>
              <a:t> as you can see here, BUT  they </a:t>
            </a:r>
            <a:r>
              <a:rPr lang="en-CA" sz="1600" u="sng" baseline="0" dirty="0">
                <a:solidFill>
                  <a:schemeClr val="dk2"/>
                </a:solidFill>
              </a:rPr>
              <a:t>did not EXPLICITLY</a:t>
            </a:r>
            <a:r>
              <a:rPr lang="en-CA" sz="1600" baseline="0" dirty="0">
                <a:solidFill>
                  <a:schemeClr val="dk2"/>
                </a:solidFill>
              </a:rPr>
              <a:t> conveyed the duration of the note.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None/>
            </a:pPr>
            <a:r>
              <a:rPr lang="en-CA" sz="1600" baseline="0" dirty="0">
                <a:solidFill>
                  <a:schemeClr val="dk2"/>
                </a:solidFill>
              </a:rPr>
              <a:t>2. Ambiguity in their interpretation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None/>
            </a:pPr>
            <a:endParaRPr lang="en-CA" sz="1600" baseline="0" dirty="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 charset="0"/>
              <a:buNone/>
            </a:pPr>
            <a:r>
              <a:rPr lang="en-CA" sz="1600" b="1" baseline="0" dirty="0">
                <a:solidFill>
                  <a:schemeClr val="dk2"/>
                </a:solidFill>
              </a:rPr>
              <a:t>3. This AMBIGUITY of the note DURATION COMPLICATES the SCORING-UP TASK, because in order to line the notes up we need to know their duration.</a:t>
            </a:r>
          </a:p>
        </p:txBody>
      </p:sp>
    </p:spTree>
    <p:extLst>
      <p:ext uri="{BB962C8B-B14F-4D97-AF65-F5344CB8AC3E}">
        <p14:creationId xmlns:p14="http://schemas.microsoft.com/office/powerpoint/2010/main" val="204274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So what is this ambiguity I am talking about?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Each note shape can have </a:t>
            </a:r>
            <a:r>
              <a:rPr lang="en-CA" b="1" u="sng" dirty="0"/>
              <a:t>two</a:t>
            </a:r>
            <a:r>
              <a:rPr lang="en-CA" dirty="0"/>
              <a:t> different values, it can be ternary (perfect) or binary (imperfect).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/>
              <a:t>So we have examples like ... in which (3, 2)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CA" b="1" dirty="0"/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/>
              <a:t>So, how do we know what is the value of a note?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CA" dirty="0"/>
              <a:t>We have this REALLY IMPORTANT concept in mensural notation: MENSURATION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CA" baseline="0" dirty="0"/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CA" baseline="0" dirty="0"/>
              <a:t>In imperfect mensuration </a:t>
            </a:r>
            <a:r>
              <a:rPr lang="en-CA" baseline="0" dirty="0">
                <a:sym typeface="Wingdings"/>
              </a:rPr>
              <a:t> there is </a:t>
            </a:r>
            <a:r>
              <a:rPr lang="en-CA" b="1" baseline="0" dirty="0">
                <a:sym typeface="Wingdings"/>
              </a:rPr>
              <a:t>no ambiguity </a:t>
            </a:r>
            <a:r>
              <a:rPr lang="en-CA" b="0" baseline="0" dirty="0">
                <a:sym typeface="Wingdings"/>
              </a:rPr>
              <a:t>regarding the duration of the notes</a:t>
            </a:r>
            <a:endParaRPr lang="en-CA" b="1" baseline="0" dirty="0">
              <a:sym typeface="Wingding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charset="0"/>
              <a:buNone/>
            </a:pPr>
            <a:endParaRPr lang="en-CA" baseline="0" dirty="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charset="0"/>
              <a:buNone/>
            </a:pPr>
            <a:r>
              <a:rPr lang="en-CA" baseline="0" dirty="0"/>
              <a:t>The challenge occurs when dealing with PERFECT MENSURATION at ANY OF THESE FOUR NOTE-LEVELS. [CHANGE SLIDE]</a:t>
            </a:r>
          </a:p>
        </p:txBody>
      </p:sp>
    </p:spTree>
    <p:extLst>
      <p:ext uri="{BB962C8B-B14F-4D97-AF65-F5344CB8AC3E}">
        <p14:creationId xmlns:p14="http://schemas.microsoft.com/office/powerpoint/2010/main" val="1831179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The MENSURATION gives us a semifixed relation between the duration of the notes, but that relation can be changed by the context (I.E., THE NOTES AROUND)</a:t>
            </a:r>
          </a:p>
          <a:p>
            <a:endParaRPr lang="en-US" dirty="0"/>
          </a:p>
          <a:p>
            <a:r>
              <a:rPr lang="en-US" dirty="0"/>
              <a:t>AND IT IS THIS CONTEXT-DEPENDENCY ISSUE THAT IS THE MAIN FOCUS OF THE SCORING-UP TOOL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dirty="0">
                <a:solidFill>
                  <a:schemeClr val="dk1"/>
                </a:solidFill>
              </a:rPr>
              <a:t>There are certain principles on how context affects the note value. I will give an example of a few of them to illustrate the general idea behind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87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dirty="0"/>
              <a:t>1. This breve is perfect, this breve is perfect, </a:t>
            </a:r>
            <a:r>
              <a:rPr lang="en-CA" u="sng" dirty="0"/>
              <a:t>and so on</a:t>
            </a:r>
            <a:r>
              <a:rPr lang="en-CA" dirty="0"/>
              <a:t>…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b="0" dirty="0"/>
              <a:t>2. That is the </a:t>
            </a:r>
            <a:r>
              <a:rPr lang="en-CA" b="0" u="sng" dirty="0"/>
              <a:t>idea in perfect mensuration</a:t>
            </a:r>
            <a:r>
              <a:rPr lang="en-CA" b="0" dirty="0"/>
              <a:t>, </a:t>
            </a:r>
            <a:r>
              <a:rPr lang="en-CA" b="0" u="sng" dirty="0"/>
              <a:t>WE HAVE TRIPLE METER</a:t>
            </a:r>
            <a:r>
              <a:rPr lang="en-CA" b="0" u="none" dirty="0"/>
              <a:t>, </a:t>
            </a:r>
            <a:r>
              <a:rPr lang="en-CA" b="0" u="sng" dirty="0"/>
              <a:t>we move in a series of perfections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b="0" dirty="0"/>
              <a:t>3. [</a:t>
            </a:r>
            <a:r>
              <a:rPr lang="en-CA" b="0" u="sng" dirty="0"/>
              <a:t>green</a:t>
            </a:r>
            <a:r>
              <a:rPr lang="en-CA" b="0" dirty="0"/>
              <a:t> square] </a:t>
            </a:r>
            <a:r>
              <a:rPr lang="en-CA" b="0" u="sng" dirty="0"/>
              <a:t>Two modifications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b="0" dirty="0"/>
              <a:t>4. [Principles!] --&gt; Outlined by </a:t>
            </a:r>
            <a:r>
              <a:rPr lang="en-CA" b="1" dirty="0"/>
              <a:t>Franco of Cologne</a:t>
            </a:r>
            <a:r>
              <a:rPr lang="en-CA" b="0" dirty="0"/>
              <a:t> (ca. 1280)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b="0" dirty="0"/>
              <a:t>5. </a:t>
            </a:r>
            <a:r>
              <a:rPr lang="en-CA" b="0" u="sng" dirty="0"/>
              <a:t>Written</a:t>
            </a:r>
            <a:r>
              <a:rPr lang="en-CA" b="0" dirty="0"/>
              <a:t> in </a:t>
            </a:r>
            <a:r>
              <a:rPr lang="en-CA" b="0" u="sng" dirty="0"/>
              <a:t>terms of</a:t>
            </a:r>
            <a:r>
              <a:rPr lang="en-CA" b="0" dirty="0"/>
              <a:t> </a:t>
            </a:r>
            <a:r>
              <a:rPr lang="en-CA" b="1" u="sng" dirty="0"/>
              <a:t>these kinds of sequences </a:t>
            </a:r>
            <a:r>
              <a:rPr lang="en-CA" b="0" dirty="0"/>
              <a:t>--&gt; </a:t>
            </a:r>
            <a:r>
              <a:rPr lang="en-CA" b="1" u="sng" dirty="0"/>
              <a:t>delimited</a:t>
            </a:r>
            <a:r>
              <a:rPr lang="en-CA" b="0" dirty="0"/>
              <a:t> by notes that are </a:t>
            </a:r>
            <a:r>
              <a:rPr lang="en-CA" b="1" u="sng" dirty="0"/>
              <a:t>supposed to </a:t>
            </a:r>
            <a:r>
              <a:rPr lang="en-CA" b="0" u="sng" dirty="0"/>
              <a:t>be </a:t>
            </a:r>
            <a:r>
              <a:rPr lang="en-CA" b="1" u="sng" dirty="0"/>
              <a:t>perfect</a:t>
            </a:r>
            <a:r>
              <a:rPr lang="en-CA" b="0" u="none" dirty="0"/>
              <a:t> </a:t>
            </a:r>
            <a:r>
              <a:rPr lang="en-CA" b="0" dirty="0"/>
              <a:t>--&gt; </a:t>
            </a:r>
            <a:r>
              <a:rPr lang="en-CA" b="1" u="sng" dirty="0"/>
              <a:t>number</a:t>
            </a:r>
            <a:r>
              <a:rPr lang="en-CA" b="0" u="sng" dirty="0"/>
              <a:t> of notes</a:t>
            </a:r>
            <a:r>
              <a:rPr lang="en-CA" b="0" u="none" dirty="0"/>
              <a:t> </a:t>
            </a:r>
            <a:r>
              <a:rPr lang="en-CA" b="0" dirty="0"/>
              <a:t>--&gt; </a:t>
            </a:r>
            <a:r>
              <a:rPr lang="en-CA" b="1" u="sng" dirty="0"/>
              <a:t>modification</a:t>
            </a:r>
            <a:r>
              <a:rPr lang="en-CA" b="1" dirty="0"/>
              <a:t>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b="1" dirty="0"/>
              <a:t>6. </a:t>
            </a:r>
            <a:r>
              <a:rPr lang="en-US" b="1" dirty="0"/>
              <a:t>So the scoring-up DEALS with the CONTEXT-DEPENDENT nature of mensural notation by IMPLEMENTING these</a:t>
            </a:r>
            <a:r>
              <a:rPr lang="en-US" b="1" baseline="0" dirty="0"/>
              <a:t> PRINCIPLES of IMP and ALT</a:t>
            </a:r>
          </a:p>
        </p:txBody>
      </p:sp>
    </p:spTree>
    <p:extLst>
      <p:ext uri="{BB962C8B-B14F-4D97-AF65-F5344CB8AC3E}">
        <p14:creationId xmlns:p14="http://schemas.microsoft.com/office/powerpoint/2010/main" val="621482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Lets</a:t>
            </a:r>
            <a:r>
              <a:rPr lang="en-US" baseline="0" dirty="0"/>
              <a:t> </a:t>
            </a:r>
            <a:r>
              <a:rPr lang="en-US" u="sng" baseline="0" dirty="0"/>
              <a:t>walk through the </a:t>
            </a:r>
            <a:r>
              <a:rPr lang="en-US" b="1" u="sng" baseline="0" dirty="0"/>
              <a:t>algorithm</a:t>
            </a:r>
            <a:r>
              <a:rPr lang="en-US" u="sng" baseline="0" dirty="0"/>
              <a:t> </a:t>
            </a:r>
            <a:r>
              <a:rPr lang="en-US" baseline="0" dirty="0"/>
              <a:t>that implements these principles --&gt; By using an </a:t>
            </a:r>
            <a:r>
              <a:rPr lang="en-US" b="1" u="sng" baseline="0" dirty="0"/>
              <a:t>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368E-E84F-D44C-BF90-DA312DFA79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D1C0-3D89-1142-B4F3-313F13B305AD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E9A9-5FF7-8741-A1E0-E2E5CDDC616B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0885-0790-4141-9574-D40F55CC7D85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24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3859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3177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754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FA6E9-8A2B-DE4B-BFD5-043246469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87AC4-A98B-E84A-9A94-15796CB34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4FFB-E3F2-8246-9B7D-16DD583DD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FA7F-DEA9-B540-BAA0-F4B188076BBD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69A48-12B5-C045-8A43-B22B14CB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CAF6B-A047-994D-9D6D-1B08AEA2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57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94A3-10E1-C044-9A7C-B0399B59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A4CDE-1A4C-7345-B619-047E70DC9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DD4EB-AEDB-C04C-8160-A472F23A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54B-51E0-C04F-97F1-113C813C3D51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0D031-D33B-9E49-BB6B-5E232C51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93038-83B5-1F48-81D4-444EDD74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18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871B-0A0F-184E-9B03-E6EE2E95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D696A-2A50-684E-9DE9-3AF055105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CA720-1C50-574A-A96E-6704BD1C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1DA3-D82E-0846-901B-D9571B7F1672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611FB-8AD6-F54E-A15B-9AC5C74A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5752F-0F5E-4049-A654-A0BC1459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7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EE3-8E45-1C43-BC21-4399232A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0E54-D3A6-3645-9D9C-E5F9DEB13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5CD68-B449-8748-A97E-720E43E3F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6C8DA-D43F-CB44-85F8-DE4320BD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FAC4-3458-8449-9474-FE5E28D873A2}" type="datetime1">
              <a:rPr lang="en-CA" smtClean="0"/>
              <a:t>2019-11-09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5DE53-04D7-7A48-A478-EA4385BD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72E2B-0FB5-3B4F-9522-A445715C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9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48D5-3FF9-A648-94A2-D6E7EBC2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D5E6-23EA-E84F-9356-C7456D053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A35EB-766F-A24D-9E29-E79C9BB9A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5EB941-81CF-7A42-A07F-61644F0B8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AE27D1-3231-9F4E-AAED-9FD6B08F3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532B5-6E51-854A-80D8-DF6DBD43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EB66-946E-F644-A13C-F07DC2C6A13D}" type="datetime1">
              <a:rPr lang="en-CA" smtClean="0"/>
              <a:t>2019-11-09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ABDFC9-637A-D249-B721-A80E545D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39C1F0-F85B-1D41-831A-E108535A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1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28BFC-1BD2-0C46-B48F-8C2EAED2F48A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08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6D20-D581-E640-93EA-FD56622C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B804F-034A-E04B-88AB-7C299C72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0BFC-3218-A840-89F4-43DA4443FF5C}" type="datetime1">
              <a:rPr lang="en-CA" smtClean="0"/>
              <a:t>2019-11-09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3BBFD-FD34-FD43-8FE3-2FB95759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A7F7D-15AD-BC41-9820-36024659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58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2D03FC-9B84-1D4D-819A-E356F8FC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734C-8452-5C4F-B142-61067B6F4BFD}" type="datetime1">
              <a:rPr lang="en-CA" smtClean="0"/>
              <a:t>2019-11-09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E808D-0F89-674F-BB6C-45F35EB2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D1D16-3E54-EC44-B1A8-6D5F7A65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59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EE1C-6F27-F143-A4FA-F12D512E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0B3B1-C076-3D43-8DF3-B95CF1CBE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5BAF6-1F30-E74B-B001-01D8615A7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1965B-06AE-1A44-965C-8B0FE41A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DB41-03A3-6448-9E97-AD918750DFDE}" type="datetime1">
              <a:rPr lang="en-CA" smtClean="0"/>
              <a:t>2019-11-09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8BE54-FA89-E64B-88A1-4D01772F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00951-1785-1748-A136-2EAE3E12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18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004DC-DA16-FB41-8063-D9C536C6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4E8BC-E4B7-8047-B15E-71ECA65E0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26ADE-B099-0146-9ED1-C5505086B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D77B5-0F0F-FF47-BF27-0EFA91E0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B890-411E-DF44-B9B3-2B68E695D145}" type="datetime1">
              <a:rPr lang="en-CA" smtClean="0"/>
              <a:t>2019-11-09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32565-95F6-7B4D-BAB6-42EF89BF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A765-0859-1741-8938-1556C132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91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162C-B546-F847-9FCF-FA8328AC0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20B8E-37D2-4244-A4C0-BECE89C00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F8E40-A087-4C4C-9AEF-AD380BC1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9AFB-1B27-C94F-B572-AFB88AAEC8D9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1EFC3-0236-E249-B342-8A494E11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40AE-736D-4643-9583-398A2CDB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0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405C7-3465-7F43-86C2-F65038311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F9401-3575-CF4E-82E5-29F5B5A52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A3FB4-EAE9-DF4D-9EBC-92F66C2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71F73-59D3-094A-BCD0-4287976D0AA4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5B198-5E70-DE4C-BF33-93665E04B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9AB9-41E5-E244-881E-721307F6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7261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430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77FD-FB0B-2F43-8828-8EB37ABAA5E3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5B7EC-BE4C-9048-9BAE-FFAF7E3F2684}" type="datetime1">
              <a:rPr lang="en-CA" smtClean="0"/>
              <a:t>2019-11-09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0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63CC-0EED-E947-82B6-44AB2AB3122D}" type="datetime1">
              <a:rPr lang="en-CA" smtClean="0"/>
              <a:t>2019-11-09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0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94F1-A4AB-6F4E-92EE-48016952BEBA}" type="datetime1">
              <a:rPr lang="en-CA" smtClean="0"/>
              <a:t>2019-11-09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0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C5A48-2F9E-C944-8F3D-2A162D5807D3}" type="datetime1">
              <a:rPr lang="en-CA" smtClean="0"/>
              <a:t>2019-11-09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8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47B2-3888-FC44-98E3-4427FE386BCC}" type="datetime1">
              <a:rPr lang="en-CA" smtClean="0"/>
              <a:t>2019-11-09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9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51AD-84D2-2343-B0FF-A5CDCF765F56}" type="datetime1">
              <a:rPr lang="en-CA" smtClean="0"/>
              <a:t>2019-11-09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305B6-D728-E545-8528-FC0DB0E547B2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D0A19-ECB0-1B4B-B8D3-F4B6C0AE6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1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6F09D-1443-6748-AC18-BC48FA2F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F9C79-11C6-2840-AF1E-6BCF95F2D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1877C-C0FD-944F-ACED-FE6AC9ECA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8C9EA-7373-7943-B5EF-458FC79E09F9}" type="datetime1">
              <a:rPr lang="en-CA" smtClean="0"/>
              <a:t>2019-11-09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83B34-28EF-B942-A34D-06E3D9CF9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10C7-F75A-7B46-952D-2559948BD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30210-91CD-104B-89A4-5C31DA4B4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5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easuringpolyphony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lvis-project/scoring-up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518833"/>
            <a:ext cx="12192000" cy="2338199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+mn-lt"/>
              </a:rPr>
              <a:t>The Mensural Scoring-up Tool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99132"/>
            <a:ext cx="9144000" cy="2338198"/>
          </a:xfrm>
        </p:spPr>
        <p:txBody>
          <a:bodyPr>
            <a:noAutofit/>
          </a:bodyPr>
          <a:lstStyle/>
          <a:p>
            <a:r>
              <a:rPr lang="en-US" dirty="0"/>
              <a:t>Martha E. Thomae, Julie E. Cumming, and Ichiro Fujinaga</a:t>
            </a:r>
          </a:p>
          <a:p>
            <a:endParaRPr lang="en-US" sz="1000" dirty="0"/>
          </a:p>
          <a:p>
            <a:r>
              <a:rPr lang="en-US" sz="2000" dirty="0"/>
              <a:t>Schulich School of Music, McGill University</a:t>
            </a:r>
          </a:p>
          <a:p>
            <a:r>
              <a:rPr lang="en-US" sz="2000" b="1" dirty="0"/>
              <a:t>Digital Libraries for Musicology (</a:t>
            </a:r>
            <a:r>
              <a:rPr lang="en-US" sz="2000" b="1" dirty="0" err="1"/>
              <a:t>DLfM</a:t>
            </a:r>
            <a:r>
              <a:rPr lang="en-US" sz="2000" b="1" dirty="0"/>
              <a:t>)</a:t>
            </a:r>
          </a:p>
          <a:p>
            <a:r>
              <a:rPr lang="en-US" sz="2000" b="1" dirty="0"/>
              <a:t>The Hague, November 09,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8178"/>
          <a:stretch/>
        </p:blipFill>
        <p:spPr>
          <a:xfrm>
            <a:off x="632178" y="2285339"/>
            <a:ext cx="10431694" cy="132936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2178" y="2644741"/>
            <a:ext cx="485353" cy="7933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25119" y="2644741"/>
            <a:ext cx="485353" cy="7933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03660" y="2644741"/>
            <a:ext cx="485353" cy="7933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875661" y="2644741"/>
            <a:ext cx="485353" cy="7933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578519" y="2644741"/>
            <a:ext cx="485353" cy="7933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1582182" y="2659137"/>
            <a:ext cx="509953" cy="2421085"/>
          </a:xfrm>
          <a:prstGeom prst="leftBrace">
            <a:avLst>
              <a:gd name="adj1" fmla="val 31521"/>
              <a:gd name="adj2" fmla="val 500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 rot="16200000">
            <a:off x="2792726" y="3504712"/>
            <a:ext cx="509953" cy="1453220"/>
          </a:xfrm>
          <a:prstGeom prst="leftBrace">
            <a:avLst>
              <a:gd name="adj1" fmla="val 31521"/>
              <a:gd name="adj2" fmla="val 500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 rot="16200000">
            <a:off x="5577360" y="2118728"/>
            <a:ext cx="509953" cy="5057355"/>
          </a:xfrm>
          <a:prstGeom prst="leftBrace">
            <a:avLst>
              <a:gd name="adj1" fmla="val 31521"/>
              <a:gd name="adj2" fmla="val 500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9214791" y="3440164"/>
            <a:ext cx="509953" cy="3188212"/>
          </a:xfrm>
          <a:prstGeom prst="leftBrace">
            <a:avLst>
              <a:gd name="adj1" fmla="val 31521"/>
              <a:gd name="adj2" fmla="val 5000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hape 126"/>
          <p:cNvSpPr txBox="1">
            <a:spLocks/>
          </p:cNvSpPr>
          <p:nvPr/>
        </p:nvSpPr>
        <p:spPr>
          <a:xfrm>
            <a:off x="415600" y="1537876"/>
            <a:ext cx="10786000" cy="7200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"/>
              <a:t>Mensuration:</a:t>
            </a:r>
            <a:r>
              <a:rPr lang="en-CA" dirty="0"/>
              <a:t>   Breve</a:t>
            </a:r>
            <a:r>
              <a:rPr lang="en" dirty="0"/>
              <a:t> = 3</a:t>
            </a:r>
            <a:r>
              <a:rPr lang="en-CA" dirty="0"/>
              <a:t>	   </a:t>
            </a:r>
            <a:r>
              <a:rPr lang="en" dirty="0"/>
              <a:t>→</a:t>
            </a:r>
            <a:r>
              <a:rPr lang="en-CA" dirty="0"/>
              <a:t>	Breves </a:t>
            </a:r>
            <a:r>
              <a:rPr lang="en" dirty="0"/>
              <a:t>are perfect by default</a:t>
            </a:r>
          </a:p>
        </p:txBody>
      </p:sp>
    </p:spTree>
    <p:extLst>
      <p:ext uri="{BB962C8B-B14F-4D97-AF65-F5344CB8AC3E}">
        <p14:creationId xmlns:p14="http://schemas.microsoft.com/office/powerpoint/2010/main" val="132643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179170" y="4106390"/>
            <a:ext cx="2321168" cy="1389184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3500000" scaled="1"/>
            <a:tileRect/>
          </a:gra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Example: (sequence bounded by breves)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4429018"/>
            <a:ext cx="11360800" cy="174232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7 semibreves	=	Two groups of 3 semibreves	+	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1" y="1536632"/>
            <a:ext cx="9888986" cy="202451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09083" y="2145324"/>
            <a:ext cx="968023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55742" y="2145324"/>
            <a:ext cx="968023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1369" y="4429018"/>
            <a:ext cx="7375240" cy="64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36131" y="3180518"/>
            <a:ext cx="8063234" cy="782498"/>
            <a:chOff x="1636131" y="3180518"/>
            <a:chExt cx="8063234" cy="782498"/>
          </a:xfrm>
        </p:grpSpPr>
        <p:sp>
          <p:nvSpPr>
            <p:cNvPr id="7" name="Left Bracket 6"/>
            <p:cNvSpPr/>
            <p:nvPr/>
          </p:nvSpPr>
          <p:spPr>
            <a:xfrm rot="16200000">
              <a:off x="1840707" y="2975945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eft Bracket 11"/>
            <p:cNvSpPr/>
            <p:nvPr/>
          </p:nvSpPr>
          <p:spPr>
            <a:xfrm rot="16200000">
              <a:off x="3198188" y="2717936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Left Bracket 12"/>
            <p:cNvSpPr/>
            <p:nvPr/>
          </p:nvSpPr>
          <p:spPr>
            <a:xfrm rot="16200000">
              <a:off x="7288093" y="2975944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eft Bracket 13"/>
            <p:cNvSpPr/>
            <p:nvPr/>
          </p:nvSpPr>
          <p:spPr>
            <a:xfrm rot="16200000">
              <a:off x="4555625" y="297888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5932984" y="2720874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eft Bracket 15"/>
            <p:cNvSpPr/>
            <p:nvPr/>
          </p:nvSpPr>
          <p:spPr>
            <a:xfrm rot="16200000">
              <a:off x="8287893" y="297594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eft Bracket 16"/>
            <p:cNvSpPr/>
            <p:nvPr/>
          </p:nvSpPr>
          <p:spPr>
            <a:xfrm rot="16200000">
              <a:off x="9293826" y="2975942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6421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2700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78979" y="3552252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6230" y="3561149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1276" y="3562906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32404" y="3556883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33532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D49CFF-7F4C-B046-8C8D-1B558B2A6635}"/>
              </a:ext>
            </a:extLst>
          </p:cNvPr>
          <p:cNvSpPr txBox="1"/>
          <p:nvPr/>
        </p:nvSpPr>
        <p:spPr>
          <a:xfrm>
            <a:off x="480926" y="5949754"/>
            <a:ext cx="4989474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in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perfect tempus and minor prolatio</a:t>
            </a:r>
          </a:p>
        </p:txBody>
      </p:sp>
    </p:spTree>
    <p:extLst>
      <p:ext uri="{BB962C8B-B14F-4D97-AF65-F5344CB8AC3E}">
        <p14:creationId xmlns:p14="http://schemas.microsoft.com/office/powerpoint/2010/main" val="34359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332718"/>
              </p:ext>
            </p:extLst>
          </p:nvPr>
        </p:nvGraphicFramePr>
        <p:xfrm>
          <a:off x="615463" y="475000"/>
          <a:ext cx="10528787" cy="5791246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7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6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1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N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of semibreves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between the boundaries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P of perfect groups of semibreves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Interpretation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Alternative Interpretation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953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 = 3P + 1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 &gt;= 0</a:t>
                      </a:r>
                      <a:endParaRPr lang="en-US" sz="18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following)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preceding)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273">
                <a:tc rowSpan="2"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 = 3P + 2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 = 0</a:t>
                      </a:r>
                      <a:endParaRPr lang="en-US" sz="18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(by following)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preceding)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2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 &gt;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0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(by following)</a:t>
                      </a:r>
                      <a:endParaRPr lang="en-US" baseline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(by preceding)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16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 = 3P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 = 0</a:t>
                      </a:r>
                      <a:endParaRPr lang="en-US" sz="18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12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 =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following)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12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 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&gt;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following)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5763CA0-D23B-BE42-9F2D-D34243BE208D}"/>
              </a:ext>
            </a:extLst>
          </p:cNvPr>
          <p:cNvSpPr/>
          <p:nvPr/>
        </p:nvSpPr>
        <p:spPr>
          <a:xfrm>
            <a:off x="5441947" y="1410347"/>
            <a:ext cx="2750280" cy="4572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0E2C6A-09C2-934C-B2FE-B4BFD4850427}"/>
              </a:ext>
            </a:extLst>
          </p:cNvPr>
          <p:cNvSpPr/>
          <p:nvPr/>
        </p:nvSpPr>
        <p:spPr>
          <a:xfrm>
            <a:off x="8249284" y="1410346"/>
            <a:ext cx="2854817" cy="45476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9DE05E-7547-9F49-9A44-67ABB400A326}"/>
              </a:ext>
            </a:extLst>
          </p:cNvPr>
          <p:cNvSpPr/>
          <p:nvPr/>
        </p:nvSpPr>
        <p:spPr>
          <a:xfrm>
            <a:off x="5441947" y="2914486"/>
            <a:ext cx="2761200" cy="9396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9286D8-CEAF-BA42-AA50-61432B9B8591}"/>
              </a:ext>
            </a:extLst>
          </p:cNvPr>
          <p:cNvSpPr/>
          <p:nvPr/>
        </p:nvSpPr>
        <p:spPr>
          <a:xfrm>
            <a:off x="8261987" y="2922788"/>
            <a:ext cx="2842113" cy="93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B157E6-6CDF-D549-8D89-D427377CCB05}"/>
              </a:ext>
            </a:extLst>
          </p:cNvPr>
          <p:cNvSpPr/>
          <p:nvPr/>
        </p:nvSpPr>
        <p:spPr>
          <a:xfrm>
            <a:off x="8249284" y="4308362"/>
            <a:ext cx="2854817" cy="9504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18D3D8-48F8-0446-BE61-6B7BC26D4284}"/>
              </a:ext>
            </a:extLst>
          </p:cNvPr>
          <p:cNvSpPr/>
          <p:nvPr/>
        </p:nvSpPr>
        <p:spPr>
          <a:xfrm>
            <a:off x="5441949" y="5296001"/>
            <a:ext cx="2761197" cy="93697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55F710-C29B-8E46-9213-CD941E1D7A9C}"/>
              </a:ext>
            </a:extLst>
          </p:cNvPr>
          <p:cNvSpPr/>
          <p:nvPr/>
        </p:nvSpPr>
        <p:spPr>
          <a:xfrm>
            <a:off x="8249284" y="1915304"/>
            <a:ext cx="2854816" cy="94767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257E2-0335-B048-8B46-EF60C0F70247}"/>
              </a:ext>
            </a:extLst>
          </p:cNvPr>
          <p:cNvSpPr/>
          <p:nvPr/>
        </p:nvSpPr>
        <p:spPr>
          <a:xfrm>
            <a:off x="5441950" y="3912250"/>
            <a:ext cx="2750277" cy="1325586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7EF682-35A8-8F4C-B921-A42E4C3F7990}"/>
              </a:ext>
            </a:extLst>
          </p:cNvPr>
          <p:cNvSpPr/>
          <p:nvPr/>
        </p:nvSpPr>
        <p:spPr>
          <a:xfrm>
            <a:off x="8261985" y="5312402"/>
            <a:ext cx="2842115" cy="916443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C9C51-99BE-774B-9BB1-C52DA8AB09E7}"/>
              </a:ext>
            </a:extLst>
          </p:cNvPr>
          <p:cNvSpPr/>
          <p:nvPr/>
        </p:nvSpPr>
        <p:spPr>
          <a:xfrm>
            <a:off x="8249284" y="3912251"/>
            <a:ext cx="2858954" cy="34247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2E1F7-A7FB-9640-B3C4-7E778DB81A76}"/>
              </a:ext>
            </a:extLst>
          </p:cNvPr>
          <p:cNvSpPr/>
          <p:nvPr/>
        </p:nvSpPr>
        <p:spPr>
          <a:xfrm>
            <a:off x="5441948" y="1931937"/>
            <a:ext cx="2750280" cy="924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3" grpId="1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8AF1C6-F5DD-5C4E-8814-AEECFD6EF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836922"/>
              </p:ext>
            </p:extLst>
          </p:nvPr>
        </p:nvGraphicFramePr>
        <p:xfrm>
          <a:off x="615463" y="475000"/>
          <a:ext cx="10528787" cy="5791246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7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6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1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N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of semibreves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between the boundaries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P of perfect groups of semibreves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Interpretation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Alternative Interpretation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953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 = 3P + 1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 &gt;= 0</a:t>
                      </a:r>
                      <a:endParaRPr lang="en-US" sz="18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following)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preceding)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273">
                <a:tc rowSpan="2"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 = 3P + 2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 = 0</a:t>
                      </a:r>
                      <a:endParaRPr lang="en-US" sz="18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(by following)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preceding)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2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 &gt;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0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(by following)</a:t>
                      </a:r>
                      <a:endParaRPr lang="en-US" baseline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(by preceding)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16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 = 3P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 = 0</a:t>
                      </a:r>
                      <a:endParaRPr lang="en-US" sz="1800" b="0" i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12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 =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following)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12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 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&gt;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Imperfection (by following)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6DD3F9-881E-9142-8C31-F8D6FC667684}"/>
              </a:ext>
            </a:extLst>
          </p:cNvPr>
          <p:cNvSpPr/>
          <p:nvPr/>
        </p:nvSpPr>
        <p:spPr>
          <a:xfrm>
            <a:off x="5422233" y="475000"/>
            <a:ext cx="2791326" cy="579124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E7E5C-D8C7-EE49-A2DC-893D69DA48F3}"/>
              </a:ext>
            </a:extLst>
          </p:cNvPr>
          <p:cNvSpPr/>
          <p:nvPr/>
        </p:nvSpPr>
        <p:spPr>
          <a:xfrm>
            <a:off x="8213559" y="474999"/>
            <a:ext cx="2920293" cy="579124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8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8491211" y="5142476"/>
            <a:ext cx="2037798" cy="870797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3500000" scaled="1"/>
            <a:tileRect/>
          </a:gra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Example: (sequence bounded by breves)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083" y="5265009"/>
            <a:ext cx="10787526" cy="106655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semibreves	=	Two groups of 3 semibreves	+	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1" y="1536632"/>
            <a:ext cx="9888986" cy="202451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09083" y="2145324"/>
            <a:ext cx="886781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939632" y="2145324"/>
            <a:ext cx="884133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636131" y="3180518"/>
            <a:ext cx="8063234" cy="782498"/>
            <a:chOff x="1636131" y="3180518"/>
            <a:chExt cx="8063234" cy="782498"/>
          </a:xfrm>
        </p:grpSpPr>
        <p:sp>
          <p:nvSpPr>
            <p:cNvPr id="7" name="Left Bracket 6"/>
            <p:cNvSpPr/>
            <p:nvPr/>
          </p:nvSpPr>
          <p:spPr>
            <a:xfrm rot="16200000">
              <a:off x="1840707" y="2975945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Bracket 11"/>
            <p:cNvSpPr/>
            <p:nvPr/>
          </p:nvSpPr>
          <p:spPr>
            <a:xfrm rot="16200000">
              <a:off x="3198188" y="2717936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ket 12"/>
            <p:cNvSpPr/>
            <p:nvPr/>
          </p:nvSpPr>
          <p:spPr>
            <a:xfrm rot="16200000">
              <a:off x="7288093" y="2975944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ket 13"/>
            <p:cNvSpPr/>
            <p:nvPr/>
          </p:nvSpPr>
          <p:spPr>
            <a:xfrm rot="16200000">
              <a:off x="4555625" y="297888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5932984" y="2720874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eft Bracket 15"/>
            <p:cNvSpPr/>
            <p:nvPr/>
          </p:nvSpPr>
          <p:spPr>
            <a:xfrm rot="16200000">
              <a:off x="8287893" y="297594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ket 16"/>
            <p:cNvSpPr/>
            <p:nvPr/>
          </p:nvSpPr>
          <p:spPr>
            <a:xfrm rot="16200000">
              <a:off x="9293826" y="2975942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6421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>
                  <a:solidFill>
                    <a:schemeClr val="accent4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2700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78979" y="3552252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6230" y="3561149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1276" y="3562906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32404" y="3556883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33532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5600" y="1673485"/>
            <a:ext cx="10544603" cy="2849502"/>
            <a:chOff x="415600" y="1673485"/>
            <a:chExt cx="10544603" cy="284950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7B1D139-9C0D-0842-A18B-F522A0802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3138293" y="4075200"/>
              <a:ext cx="333466" cy="40295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C9F43EE-FFAB-4B4E-811C-D5DC9A7C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4481664" y="4075200"/>
              <a:ext cx="333466" cy="40295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D632438-BDCD-DF48-AE85-728FAFA49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5836230" y="4075200"/>
              <a:ext cx="333466" cy="40295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C3942-4B80-5545-9E26-AF0E1641B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7207035" y="4075200"/>
              <a:ext cx="333466" cy="40295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6DB6F58-B00C-7B42-ADA7-3BF0C700E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8222400" y="4075200"/>
              <a:ext cx="333466" cy="40295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4B5875E-5272-1F46-8933-7B81CFD14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9222768" y="4075200"/>
              <a:ext cx="333466" cy="40295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2FB265B-8402-0643-A869-8CFD0E06A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1796949" y="4075200"/>
              <a:ext cx="333466" cy="40295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F8DC1D1-BA00-1D42-89CB-5FFC24ED9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786557" y="4075785"/>
              <a:ext cx="333466" cy="40295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7A7E2CD-CA72-704E-9592-3E85AB01D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522360" y="4075200"/>
              <a:ext cx="333466" cy="402955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BCDB34F-B972-B54E-8FAF-6737E0E0C77E}"/>
                </a:ext>
              </a:extLst>
            </p:cNvPr>
            <p:cNvGrpSpPr/>
            <p:nvPr/>
          </p:nvGrpSpPr>
          <p:grpSpPr>
            <a:xfrm>
              <a:off x="10009865" y="4075200"/>
              <a:ext cx="852609" cy="407886"/>
              <a:chOff x="509083" y="4068389"/>
              <a:chExt cx="852609" cy="407886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DA225AB-0E7C-A84E-B2B0-57DC694F5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9716" b="3522"/>
              <a:stretch/>
            </p:blipFill>
            <p:spPr>
              <a:xfrm>
                <a:off x="1028226" y="4070801"/>
                <a:ext cx="333466" cy="402955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BB8B54E-1C5D-A346-8F73-63DE94ED1FD1}"/>
                  </a:ext>
                </a:extLst>
              </p:cNvPr>
              <p:cNvGrpSpPr/>
              <p:nvPr/>
            </p:nvGrpSpPr>
            <p:grpSpPr>
              <a:xfrm>
                <a:off x="509083" y="4068389"/>
                <a:ext cx="597663" cy="407886"/>
                <a:chOff x="692838" y="4070854"/>
                <a:chExt cx="597663" cy="407886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665DFADE-027F-A349-8AE6-E74FC356C2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9716" b="3522"/>
                <a:stretch/>
              </p:blipFill>
              <p:spPr>
                <a:xfrm>
                  <a:off x="957035" y="4075785"/>
                  <a:ext cx="333466" cy="402955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EB6DEBE-D81C-2746-BE4F-3FEC635C8F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9716" b="3522"/>
                <a:stretch/>
              </p:blipFill>
              <p:spPr>
                <a:xfrm>
                  <a:off x="692838" y="4070854"/>
                  <a:ext cx="333466" cy="4029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/>
            <p:cNvGrpSpPr/>
            <p:nvPr/>
          </p:nvGrpSpPr>
          <p:grpSpPr>
            <a:xfrm>
              <a:off x="415600" y="1673485"/>
              <a:ext cx="10544603" cy="2849502"/>
              <a:chOff x="415600" y="1673485"/>
              <a:chExt cx="10544603" cy="2849502"/>
            </a:xfrm>
          </p:grpSpPr>
          <p:sp>
            <p:nvSpPr>
              <p:cNvPr id="27" name="Shape 138">
                <a:extLst>
                  <a:ext uri="{FF2B5EF4-FFF2-40B4-BE49-F238E27FC236}">
                    <a16:creationId xmlns:a16="http://schemas.microsoft.com/office/drawing/2014/main" id="{BCC01202-351E-6F4B-9BE1-DAFA359AED4F}"/>
                  </a:ext>
                </a:extLst>
              </p:cNvPr>
              <p:cNvSpPr/>
              <p:nvPr/>
            </p:nvSpPr>
            <p:spPr>
              <a:xfrm flipV="1">
                <a:off x="415600" y="4027150"/>
                <a:ext cx="2071616" cy="495834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Shape 138">
                <a:extLst>
                  <a:ext uri="{FF2B5EF4-FFF2-40B4-BE49-F238E27FC236}">
                    <a16:creationId xmlns:a16="http://schemas.microsoft.com/office/drawing/2014/main" id="{35862DA6-B3F6-5845-993C-00A2E2FE7827}"/>
                  </a:ext>
                </a:extLst>
              </p:cNvPr>
              <p:cNvSpPr/>
              <p:nvPr/>
            </p:nvSpPr>
            <p:spPr>
              <a:xfrm flipV="1">
                <a:off x="2492036" y="4024081"/>
                <a:ext cx="4370383" cy="498906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Shape 138">
                <a:extLst>
                  <a:ext uri="{FF2B5EF4-FFF2-40B4-BE49-F238E27FC236}">
                    <a16:creationId xmlns:a16="http://schemas.microsoft.com/office/drawing/2014/main" id="{1B870649-D70F-8F4D-87B8-E0EB64D84ADC}"/>
                  </a:ext>
                </a:extLst>
              </p:cNvPr>
              <p:cNvSpPr/>
              <p:nvPr/>
            </p:nvSpPr>
            <p:spPr>
              <a:xfrm flipV="1">
                <a:off x="6862420" y="4019756"/>
                <a:ext cx="2993322" cy="503229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Shape 138">
                <a:extLst>
                  <a:ext uri="{FF2B5EF4-FFF2-40B4-BE49-F238E27FC236}">
                    <a16:creationId xmlns:a16="http://schemas.microsoft.com/office/drawing/2014/main" id="{6BB7AD0F-B5E1-8044-99CD-88E8B298E7FA}"/>
                  </a:ext>
                </a:extLst>
              </p:cNvPr>
              <p:cNvSpPr/>
              <p:nvPr/>
            </p:nvSpPr>
            <p:spPr>
              <a:xfrm flipV="1">
                <a:off x="9869888" y="4019755"/>
                <a:ext cx="1090315" cy="503229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CE93085-96EF-3946-99C8-E50A39AD9B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7216" y="1673485"/>
                <a:ext cx="0" cy="2232382"/>
              </a:xfrm>
              <a:prstGeom prst="line">
                <a:avLst/>
              </a:prstGeom>
              <a:ln w="12700">
                <a:solidFill>
                  <a:srgbClr val="4472C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CEAEC3E-FCE9-9141-A34C-81D5C94D2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2419" y="1673485"/>
                <a:ext cx="0" cy="2232382"/>
              </a:xfrm>
              <a:prstGeom prst="line">
                <a:avLst/>
              </a:prstGeom>
              <a:ln w="12700">
                <a:solidFill>
                  <a:srgbClr val="4472C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3B39A56-D4FC-FF47-A4F7-A2BC37A49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55742" y="1673485"/>
                <a:ext cx="0" cy="2232382"/>
              </a:xfrm>
              <a:prstGeom prst="line">
                <a:avLst/>
              </a:prstGeom>
              <a:ln w="12700">
                <a:solidFill>
                  <a:srgbClr val="4472C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480926" y="3517078"/>
            <a:ext cx="1024989" cy="388789"/>
            <a:chOff x="480926" y="3517078"/>
            <a:chExt cx="1024989" cy="38878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3484B1F-7170-DD44-97CD-B50FE5DF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926" y="3517078"/>
              <a:ext cx="1024989" cy="388789"/>
            </a:xfrm>
            <a:prstGeom prst="rect">
              <a:avLst/>
            </a:prstGeom>
          </p:spPr>
        </p:pic>
        <p:cxnSp>
          <p:nvCxnSpPr>
            <p:cNvPr id="53" name="Shape 136">
              <a:extLst>
                <a:ext uri="{FF2B5EF4-FFF2-40B4-BE49-F238E27FC236}">
                  <a16:creationId xmlns:a16="http://schemas.microsoft.com/office/drawing/2014/main" id="{091EB07A-85F7-5543-837C-84202746080B}"/>
                </a:ext>
              </a:extLst>
            </p:cNvPr>
            <p:cNvCxnSpPr/>
            <p:nvPr/>
          </p:nvCxnSpPr>
          <p:spPr>
            <a:xfrm flipH="1">
              <a:off x="1220817" y="3537510"/>
              <a:ext cx="269600" cy="3204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98EC419-D305-9C4B-8166-BD509C0DDED6}"/>
              </a:ext>
            </a:extLst>
          </p:cNvPr>
          <p:cNvSpPr txBox="1"/>
          <p:nvPr/>
        </p:nvSpPr>
        <p:spPr>
          <a:xfrm>
            <a:off x="480926" y="5949754"/>
            <a:ext cx="4989474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000" dirty="0"/>
              <a:t>Example in </a:t>
            </a:r>
            <a:r>
              <a:rPr lang="en-US" sz="2000" i="1" dirty="0"/>
              <a:t>perfect tempus and minor prolatio</a:t>
            </a:r>
          </a:p>
        </p:txBody>
      </p:sp>
    </p:spTree>
    <p:extLst>
      <p:ext uri="{BB962C8B-B14F-4D97-AF65-F5344CB8AC3E}">
        <p14:creationId xmlns:p14="http://schemas.microsoft.com/office/powerpoint/2010/main" val="306447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1" y="1536632"/>
            <a:ext cx="9888986" cy="2024517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A7FDE982-6087-DF4F-9957-7149F018BBD2}"/>
              </a:ext>
            </a:extLst>
          </p:cNvPr>
          <p:cNvSpPr/>
          <p:nvPr/>
        </p:nvSpPr>
        <p:spPr>
          <a:xfrm rot="883605">
            <a:off x="535960" y="1261173"/>
            <a:ext cx="2390341" cy="1461039"/>
          </a:xfrm>
          <a:prstGeom prst="downArrow">
            <a:avLst>
              <a:gd name="adj1" fmla="val 45898"/>
              <a:gd name="adj2" fmla="val 5541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DOT OF DIVISION</a:t>
            </a:r>
          </a:p>
        </p:txBody>
      </p:sp>
      <p:sp>
        <p:nvSpPr>
          <p:cNvPr id="8" name="Oval 7"/>
          <p:cNvSpPr/>
          <p:nvPr/>
        </p:nvSpPr>
        <p:spPr>
          <a:xfrm>
            <a:off x="8491211" y="5142476"/>
            <a:ext cx="2037798" cy="870797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3500000" scaled="1"/>
            <a:tileRect/>
          </a:gra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Example: (sequence bounded by breves)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083" y="5265009"/>
            <a:ext cx="10787526" cy="106655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semibreves	=	Two groups of 3 semibreves	+	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9" name="Rounded Rectangle 8"/>
          <p:cNvSpPr/>
          <p:nvPr/>
        </p:nvSpPr>
        <p:spPr>
          <a:xfrm>
            <a:off x="509083" y="2145324"/>
            <a:ext cx="886781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939632" y="2145324"/>
            <a:ext cx="884133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636131" y="3180518"/>
            <a:ext cx="8063234" cy="782498"/>
            <a:chOff x="1636131" y="3180518"/>
            <a:chExt cx="8063234" cy="782498"/>
          </a:xfrm>
        </p:grpSpPr>
        <p:sp>
          <p:nvSpPr>
            <p:cNvPr id="7" name="Left Bracket 6"/>
            <p:cNvSpPr/>
            <p:nvPr/>
          </p:nvSpPr>
          <p:spPr>
            <a:xfrm rot="16200000">
              <a:off x="1840707" y="2975945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Bracket 11"/>
            <p:cNvSpPr/>
            <p:nvPr/>
          </p:nvSpPr>
          <p:spPr>
            <a:xfrm rot="16200000">
              <a:off x="3198188" y="2717936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ket 12"/>
            <p:cNvSpPr/>
            <p:nvPr/>
          </p:nvSpPr>
          <p:spPr>
            <a:xfrm rot="16200000">
              <a:off x="7288093" y="2975944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ket 13"/>
            <p:cNvSpPr/>
            <p:nvPr/>
          </p:nvSpPr>
          <p:spPr>
            <a:xfrm rot="16200000">
              <a:off x="4555625" y="297888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5932984" y="2720874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eft Bracket 15"/>
            <p:cNvSpPr/>
            <p:nvPr/>
          </p:nvSpPr>
          <p:spPr>
            <a:xfrm rot="16200000">
              <a:off x="8287893" y="297594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ket 16"/>
            <p:cNvSpPr/>
            <p:nvPr/>
          </p:nvSpPr>
          <p:spPr>
            <a:xfrm rot="16200000">
              <a:off x="9293826" y="2975942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6421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>
                  <a:solidFill>
                    <a:schemeClr val="accent4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2700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78979" y="3552252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6230" y="3561149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1276" y="3562906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32404" y="3556883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33532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7B1D139-9C0D-0842-A18B-F522A0802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3138293" y="4075200"/>
            <a:ext cx="333466" cy="4029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9F43EE-FFAB-4B4E-811C-D5DC9A7CC3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4481664" y="4075200"/>
            <a:ext cx="333466" cy="4029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632438-BDCD-DF48-AE85-728FAFA49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5836230" y="4075200"/>
            <a:ext cx="333466" cy="4029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AC3942-4B80-5545-9E26-AF0E1641B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7207035" y="4075200"/>
            <a:ext cx="333466" cy="4029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DB6F58-B00C-7B42-ADA7-3BF0C700E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8222400" y="4075200"/>
            <a:ext cx="333466" cy="4029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B5875E-5272-1F46-8933-7B81CFD14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9222768" y="4075200"/>
            <a:ext cx="333466" cy="4029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FB265B-8402-0643-A869-8CFD0E06A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1796949" y="4075200"/>
            <a:ext cx="333466" cy="4029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F8DC1D1-BA00-1D42-89CB-5FFC24ED9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786557" y="4075785"/>
            <a:ext cx="333466" cy="4029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7A7E2CD-CA72-704E-9592-3E85AB01D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16" b="3522"/>
          <a:stretch/>
        </p:blipFill>
        <p:spPr>
          <a:xfrm>
            <a:off x="522360" y="4075200"/>
            <a:ext cx="333466" cy="40295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BCDB34F-B972-B54E-8FAF-6737E0E0C77E}"/>
              </a:ext>
            </a:extLst>
          </p:cNvPr>
          <p:cNvGrpSpPr/>
          <p:nvPr/>
        </p:nvGrpSpPr>
        <p:grpSpPr>
          <a:xfrm>
            <a:off x="10009865" y="4075200"/>
            <a:ext cx="852609" cy="407886"/>
            <a:chOff x="509083" y="4068389"/>
            <a:chExt cx="852609" cy="40788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DA225AB-0E7C-A84E-B2B0-57DC694F5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1028226" y="4070801"/>
              <a:ext cx="333466" cy="40295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BB8B54E-1C5D-A346-8F73-63DE94ED1FD1}"/>
                </a:ext>
              </a:extLst>
            </p:cNvPr>
            <p:cNvGrpSpPr/>
            <p:nvPr/>
          </p:nvGrpSpPr>
          <p:grpSpPr>
            <a:xfrm>
              <a:off x="509083" y="4068389"/>
              <a:ext cx="597663" cy="407886"/>
              <a:chOff x="692838" y="4070854"/>
              <a:chExt cx="597663" cy="407886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65DFADE-027F-A349-8AE6-E74FC356C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9716" b="3522"/>
              <a:stretch/>
            </p:blipFill>
            <p:spPr>
              <a:xfrm>
                <a:off x="957035" y="4075785"/>
                <a:ext cx="333466" cy="40295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EB6DEBE-D81C-2746-BE4F-3FEC635C8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9716" b="3522"/>
              <a:stretch/>
            </p:blipFill>
            <p:spPr>
              <a:xfrm>
                <a:off x="692838" y="4070854"/>
                <a:ext cx="333466" cy="402955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415600" y="1673485"/>
            <a:ext cx="10544603" cy="2849502"/>
            <a:chOff x="415600" y="1673485"/>
            <a:chExt cx="10544603" cy="2849502"/>
          </a:xfrm>
        </p:grpSpPr>
        <p:sp>
          <p:nvSpPr>
            <p:cNvPr id="27" name="Shape 138">
              <a:extLst>
                <a:ext uri="{FF2B5EF4-FFF2-40B4-BE49-F238E27FC236}">
                  <a16:creationId xmlns:a16="http://schemas.microsoft.com/office/drawing/2014/main" id="{BCC01202-351E-6F4B-9BE1-DAFA359AED4F}"/>
                </a:ext>
              </a:extLst>
            </p:cNvPr>
            <p:cNvSpPr/>
            <p:nvPr/>
          </p:nvSpPr>
          <p:spPr>
            <a:xfrm flipV="1">
              <a:off x="415600" y="4027150"/>
              <a:ext cx="2071616" cy="495834"/>
            </a:xfrm>
            <a:prstGeom prst="rect">
              <a:avLst/>
            </a:prstGeom>
            <a:noFill/>
            <a:ln w="19050" cap="flat" cmpd="sng">
              <a:solidFill>
                <a:srgbClr val="3C78D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Shape 138">
              <a:extLst>
                <a:ext uri="{FF2B5EF4-FFF2-40B4-BE49-F238E27FC236}">
                  <a16:creationId xmlns:a16="http://schemas.microsoft.com/office/drawing/2014/main" id="{35862DA6-B3F6-5845-993C-00A2E2FE7827}"/>
                </a:ext>
              </a:extLst>
            </p:cNvPr>
            <p:cNvSpPr/>
            <p:nvPr/>
          </p:nvSpPr>
          <p:spPr>
            <a:xfrm flipV="1">
              <a:off x="2492036" y="4024081"/>
              <a:ext cx="4370383" cy="498906"/>
            </a:xfrm>
            <a:prstGeom prst="rect">
              <a:avLst/>
            </a:prstGeom>
            <a:noFill/>
            <a:ln w="19050" cap="flat" cmpd="sng">
              <a:solidFill>
                <a:srgbClr val="3C78D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Shape 138">
              <a:extLst>
                <a:ext uri="{FF2B5EF4-FFF2-40B4-BE49-F238E27FC236}">
                  <a16:creationId xmlns:a16="http://schemas.microsoft.com/office/drawing/2014/main" id="{1B870649-D70F-8F4D-87B8-E0EB64D84ADC}"/>
                </a:ext>
              </a:extLst>
            </p:cNvPr>
            <p:cNvSpPr/>
            <p:nvPr/>
          </p:nvSpPr>
          <p:spPr>
            <a:xfrm flipV="1">
              <a:off x="6862420" y="4019756"/>
              <a:ext cx="2993322" cy="503229"/>
            </a:xfrm>
            <a:prstGeom prst="rect">
              <a:avLst/>
            </a:prstGeom>
            <a:noFill/>
            <a:ln w="19050" cap="flat" cmpd="sng">
              <a:solidFill>
                <a:srgbClr val="3C78D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Shape 138">
              <a:extLst>
                <a:ext uri="{FF2B5EF4-FFF2-40B4-BE49-F238E27FC236}">
                  <a16:creationId xmlns:a16="http://schemas.microsoft.com/office/drawing/2014/main" id="{6BB7AD0F-B5E1-8044-99CD-88E8B298E7FA}"/>
                </a:ext>
              </a:extLst>
            </p:cNvPr>
            <p:cNvSpPr/>
            <p:nvPr/>
          </p:nvSpPr>
          <p:spPr>
            <a:xfrm flipV="1">
              <a:off x="9869888" y="4019755"/>
              <a:ext cx="1090315" cy="503229"/>
            </a:xfrm>
            <a:prstGeom prst="rect">
              <a:avLst/>
            </a:prstGeom>
            <a:noFill/>
            <a:ln w="19050" cap="flat" cmpd="sng">
              <a:solidFill>
                <a:srgbClr val="3C78D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E93085-96EF-3946-99C8-E50A39AD9B79}"/>
                </a:ext>
              </a:extLst>
            </p:cNvPr>
            <p:cNvCxnSpPr>
              <a:cxnSpLocks/>
            </p:cNvCxnSpPr>
            <p:nvPr/>
          </p:nvCxnSpPr>
          <p:spPr>
            <a:xfrm>
              <a:off x="2487216" y="1673485"/>
              <a:ext cx="0" cy="2232382"/>
            </a:xfrm>
            <a:prstGeom prst="line">
              <a:avLst/>
            </a:prstGeom>
            <a:ln w="12700">
              <a:solidFill>
                <a:srgbClr val="4472C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CEAEC3E-FCE9-9141-A34C-81D5C94D2773}"/>
                </a:ext>
              </a:extLst>
            </p:cNvPr>
            <p:cNvCxnSpPr>
              <a:cxnSpLocks/>
            </p:cNvCxnSpPr>
            <p:nvPr/>
          </p:nvCxnSpPr>
          <p:spPr>
            <a:xfrm>
              <a:off x="6862419" y="1673485"/>
              <a:ext cx="0" cy="2232382"/>
            </a:xfrm>
            <a:prstGeom prst="line">
              <a:avLst/>
            </a:prstGeom>
            <a:ln w="12700">
              <a:solidFill>
                <a:srgbClr val="4472C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3B39A56-D4FC-FF47-A4F7-A2BC37A49726}"/>
                </a:ext>
              </a:extLst>
            </p:cNvPr>
            <p:cNvCxnSpPr>
              <a:cxnSpLocks/>
            </p:cNvCxnSpPr>
            <p:nvPr/>
          </p:nvCxnSpPr>
          <p:spPr>
            <a:xfrm>
              <a:off x="9855742" y="1673485"/>
              <a:ext cx="0" cy="2232382"/>
            </a:xfrm>
            <a:prstGeom prst="line">
              <a:avLst/>
            </a:prstGeom>
            <a:ln w="12700">
              <a:solidFill>
                <a:srgbClr val="4472C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CD12F230-0FA5-9A49-AF35-0A0ACC20F8C1}"/>
              </a:ext>
            </a:extLst>
          </p:cNvPr>
          <p:cNvSpPr/>
          <p:nvPr/>
        </p:nvSpPr>
        <p:spPr>
          <a:xfrm>
            <a:off x="1499455" y="2773667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9328C6-FF40-B249-BF5E-262B5F9E0AB0}"/>
              </a:ext>
            </a:extLst>
          </p:cNvPr>
          <p:cNvSpPr txBox="1"/>
          <p:nvPr/>
        </p:nvSpPr>
        <p:spPr>
          <a:xfrm>
            <a:off x="480926" y="5949754"/>
            <a:ext cx="4989474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000" dirty="0"/>
              <a:t>Example in </a:t>
            </a:r>
            <a:r>
              <a:rPr lang="en-US" sz="2000" i="1" dirty="0"/>
              <a:t>perfect tempus and minor prolatio</a:t>
            </a:r>
          </a:p>
        </p:txBody>
      </p:sp>
    </p:spTree>
    <p:extLst>
      <p:ext uri="{BB962C8B-B14F-4D97-AF65-F5344CB8AC3E}">
        <p14:creationId xmlns:p14="http://schemas.microsoft.com/office/powerpoint/2010/main" val="25069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1" y="1536632"/>
            <a:ext cx="9888986" cy="2024517"/>
          </a:xfrm>
          <a:prstGeom prst="rect">
            <a:avLst/>
          </a:prstGeom>
        </p:spPr>
      </p:pic>
      <p:sp>
        <p:nvSpPr>
          <p:cNvPr id="74" name="Down Arrow 73">
            <a:extLst>
              <a:ext uri="{FF2B5EF4-FFF2-40B4-BE49-F238E27FC236}">
                <a16:creationId xmlns:a16="http://schemas.microsoft.com/office/drawing/2014/main" id="{F00A5AB5-DB19-AD40-8C89-9E5FE4917C41}"/>
              </a:ext>
            </a:extLst>
          </p:cNvPr>
          <p:cNvSpPr/>
          <p:nvPr/>
        </p:nvSpPr>
        <p:spPr>
          <a:xfrm rot="883605">
            <a:off x="535960" y="1261173"/>
            <a:ext cx="2390341" cy="1461039"/>
          </a:xfrm>
          <a:prstGeom prst="downArrow">
            <a:avLst>
              <a:gd name="adj1" fmla="val 45898"/>
              <a:gd name="adj2" fmla="val 5541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DOT OF DIVISION</a:t>
            </a:r>
          </a:p>
        </p:txBody>
      </p:sp>
      <p:sp>
        <p:nvSpPr>
          <p:cNvPr id="8" name="Oval 7"/>
          <p:cNvSpPr/>
          <p:nvPr/>
        </p:nvSpPr>
        <p:spPr>
          <a:xfrm>
            <a:off x="8491211" y="5142476"/>
            <a:ext cx="2037798" cy="870797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3500000" scaled="1"/>
            <a:tileRect/>
          </a:gra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Example: (sequence bounded by breves)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083" y="5265009"/>
            <a:ext cx="10787526" cy="106655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semibreves	=	Two groups of 3 semibreves	+	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sp>
        <p:nvSpPr>
          <p:cNvPr id="9" name="Rounded Rectangle 8"/>
          <p:cNvSpPr/>
          <p:nvPr/>
        </p:nvSpPr>
        <p:spPr>
          <a:xfrm>
            <a:off x="509083" y="2145324"/>
            <a:ext cx="886781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939632" y="2145324"/>
            <a:ext cx="884133" cy="123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636131" y="3180518"/>
            <a:ext cx="8063234" cy="782498"/>
            <a:chOff x="1636131" y="3180518"/>
            <a:chExt cx="8063234" cy="782498"/>
          </a:xfrm>
        </p:grpSpPr>
        <p:sp>
          <p:nvSpPr>
            <p:cNvPr id="7" name="Left Bracket 6"/>
            <p:cNvSpPr/>
            <p:nvPr/>
          </p:nvSpPr>
          <p:spPr>
            <a:xfrm rot="16200000">
              <a:off x="1840707" y="2975945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Bracket 11"/>
            <p:cNvSpPr/>
            <p:nvPr/>
          </p:nvSpPr>
          <p:spPr>
            <a:xfrm rot="16200000">
              <a:off x="3198188" y="2717936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ket 12"/>
            <p:cNvSpPr/>
            <p:nvPr/>
          </p:nvSpPr>
          <p:spPr>
            <a:xfrm rot="16200000">
              <a:off x="7288093" y="2975944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ket 13"/>
            <p:cNvSpPr/>
            <p:nvPr/>
          </p:nvSpPr>
          <p:spPr>
            <a:xfrm rot="16200000">
              <a:off x="4555625" y="297888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5932984" y="2720874"/>
              <a:ext cx="200963" cy="1126131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eft Bracket 15"/>
            <p:cNvSpPr/>
            <p:nvPr/>
          </p:nvSpPr>
          <p:spPr>
            <a:xfrm rot="16200000">
              <a:off x="8287893" y="2975943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ket 16"/>
            <p:cNvSpPr/>
            <p:nvPr/>
          </p:nvSpPr>
          <p:spPr>
            <a:xfrm rot="16200000">
              <a:off x="9293826" y="2975942"/>
              <a:ext cx="200963" cy="61011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6421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>
                  <a:solidFill>
                    <a:schemeClr val="accent4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2700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78979" y="3552252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6230" y="3561149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1276" y="3562906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32404" y="3556883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33532" y="3555217"/>
              <a:ext cx="311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4">
                      <a:lumMod val="50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7B1D139-9C0D-0842-A18B-F522A0802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3138293" y="4075200"/>
            <a:ext cx="333466" cy="4029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9F43EE-FFAB-4B4E-811C-D5DC9A7CC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4481664" y="4075200"/>
            <a:ext cx="333466" cy="4029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632438-BDCD-DF48-AE85-728FAFA49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5836230" y="4075200"/>
            <a:ext cx="333466" cy="4029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AC3942-4B80-5545-9E26-AF0E1641B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7207035" y="4075200"/>
            <a:ext cx="333466" cy="4029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DB6F58-B00C-7B42-ADA7-3BF0C700E9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8222400" y="4075200"/>
            <a:ext cx="333466" cy="4029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B5875E-5272-1F46-8933-7B81CFD149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9222768" y="4075200"/>
            <a:ext cx="333466" cy="4029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FB265B-8402-0643-A869-8CFD0E06A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1796949" y="4075200"/>
            <a:ext cx="333466" cy="4029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F8DC1D1-BA00-1D42-89CB-5FFC24ED98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786557" y="4075785"/>
            <a:ext cx="333466" cy="4029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7A7E2CD-CA72-704E-9592-3E85AB01D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716" b="3522"/>
          <a:stretch/>
        </p:blipFill>
        <p:spPr>
          <a:xfrm>
            <a:off x="522360" y="4075200"/>
            <a:ext cx="333466" cy="40295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BCDB34F-B972-B54E-8FAF-6737E0E0C77E}"/>
              </a:ext>
            </a:extLst>
          </p:cNvPr>
          <p:cNvGrpSpPr/>
          <p:nvPr/>
        </p:nvGrpSpPr>
        <p:grpSpPr>
          <a:xfrm>
            <a:off x="10009865" y="4075200"/>
            <a:ext cx="852609" cy="407886"/>
            <a:chOff x="509083" y="4068389"/>
            <a:chExt cx="852609" cy="40788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DA225AB-0E7C-A84E-B2B0-57DC694F5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r="69716" b="3522"/>
            <a:stretch/>
          </p:blipFill>
          <p:spPr>
            <a:xfrm>
              <a:off x="1028226" y="4070801"/>
              <a:ext cx="333466" cy="40295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BB8B54E-1C5D-A346-8F73-63DE94ED1FD1}"/>
                </a:ext>
              </a:extLst>
            </p:cNvPr>
            <p:cNvGrpSpPr/>
            <p:nvPr/>
          </p:nvGrpSpPr>
          <p:grpSpPr>
            <a:xfrm>
              <a:off x="509083" y="4068389"/>
              <a:ext cx="597663" cy="407886"/>
              <a:chOff x="692838" y="4070854"/>
              <a:chExt cx="597663" cy="407886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65DFADE-027F-A349-8AE6-E74FC356C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r="69716" b="3522"/>
              <a:stretch/>
            </p:blipFill>
            <p:spPr>
              <a:xfrm>
                <a:off x="957035" y="4075785"/>
                <a:ext cx="333466" cy="40295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EB6DEBE-D81C-2746-BE4F-3FEC635C8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r="69716" b="3522"/>
              <a:stretch/>
            </p:blipFill>
            <p:spPr>
              <a:xfrm>
                <a:off x="692838" y="4070854"/>
                <a:ext cx="333466" cy="402955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415600" y="1673485"/>
            <a:ext cx="10544603" cy="2849502"/>
            <a:chOff x="415600" y="1673485"/>
            <a:chExt cx="10544603" cy="2849502"/>
          </a:xfrm>
        </p:grpSpPr>
        <p:sp>
          <p:nvSpPr>
            <p:cNvPr id="27" name="Shape 138">
              <a:extLst>
                <a:ext uri="{FF2B5EF4-FFF2-40B4-BE49-F238E27FC236}">
                  <a16:creationId xmlns:a16="http://schemas.microsoft.com/office/drawing/2014/main" id="{BCC01202-351E-6F4B-9BE1-DAFA359AED4F}"/>
                </a:ext>
              </a:extLst>
            </p:cNvPr>
            <p:cNvSpPr/>
            <p:nvPr/>
          </p:nvSpPr>
          <p:spPr>
            <a:xfrm flipV="1">
              <a:off x="415600" y="4027150"/>
              <a:ext cx="2071616" cy="495834"/>
            </a:xfrm>
            <a:prstGeom prst="rect">
              <a:avLst/>
            </a:prstGeom>
            <a:noFill/>
            <a:ln w="19050" cap="flat" cmpd="sng">
              <a:solidFill>
                <a:srgbClr val="3C78D8">
                  <a:alpha val="25098"/>
                </a:srgbClr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Shape 138">
              <a:extLst>
                <a:ext uri="{FF2B5EF4-FFF2-40B4-BE49-F238E27FC236}">
                  <a16:creationId xmlns:a16="http://schemas.microsoft.com/office/drawing/2014/main" id="{35862DA6-B3F6-5845-993C-00A2E2FE7827}"/>
                </a:ext>
              </a:extLst>
            </p:cNvPr>
            <p:cNvSpPr/>
            <p:nvPr/>
          </p:nvSpPr>
          <p:spPr>
            <a:xfrm flipV="1">
              <a:off x="2492036" y="4024081"/>
              <a:ext cx="4370383" cy="498906"/>
            </a:xfrm>
            <a:prstGeom prst="rect">
              <a:avLst/>
            </a:prstGeom>
            <a:noFill/>
            <a:ln w="19050" cap="flat" cmpd="sng">
              <a:solidFill>
                <a:srgbClr val="3C78D8">
                  <a:alpha val="25098"/>
                </a:srgbClr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Shape 138">
              <a:extLst>
                <a:ext uri="{FF2B5EF4-FFF2-40B4-BE49-F238E27FC236}">
                  <a16:creationId xmlns:a16="http://schemas.microsoft.com/office/drawing/2014/main" id="{1B870649-D70F-8F4D-87B8-E0EB64D84ADC}"/>
                </a:ext>
              </a:extLst>
            </p:cNvPr>
            <p:cNvSpPr/>
            <p:nvPr/>
          </p:nvSpPr>
          <p:spPr>
            <a:xfrm flipV="1">
              <a:off x="6862420" y="4019756"/>
              <a:ext cx="2993322" cy="503229"/>
            </a:xfrm>
            <a:prstGeom prst="rect">
              <a:avLst/>
            </a:prstGeom>
            <a:noFill/>
            <a:ln w="19050" cap="flat" cmpd="sng">
              <a:solidFill>
                <a:srgbClr val="3C78D8">
                  <a:alpha val="25098"/>
                </a:srgbClr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Shape 138">
              <a:extLst>
                <a:ext uri="{FF2B5EF4-FFF2-40B4-BE49-F238E27FC236}">
                  <a16:creationId xmlns:a16="http://schemas.microsoft.com/office/drawing/2014/main" id="{6BB7AD0F-B5E1-8044-99CD-88E8B298E7FA}"/>
                </a:ext>
              </a:extLst>
            </p:cNvPr>
            <p:cNvSpPr/>
            <p:nvPr/>
          </p:nvSpPr>
          <p:spPr>
            <a:xfrm flipV="1">
              <a:off x="9869888" y="4019755"/>
              <a:ext cx="1090315" cy="503229"/>
            </a:xfrm>
            <a:prstGeom prst="rect">
              <a:avLst/>
            </a:prstGeom>
            <a:noFill/>
            <a:ln w="19050" cap="flat" cmpd="sng">
              <a:solidFill>
                <a:srgbClr val="3C78D8">
                  <a:alpha val="25098"/>
                </a:srgbClr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E93085-96EF-3946-99C8-E50A39AD9B79}"/>
                </a:ext>
              </a:extLst>
            </p:cNvPr>
            <p:cNvCxnSpPr>
              <a:cxnSpLocks/>
            </p:cNvCxnSpPr>
            <p:nvPr/>
          </p:nvCxnSpPr>
          <p:spPr>
            <a:xfrm>
              <a:off x="2487216" y="1673485"/>
              <a:ext cx="0" cy="2232382"/>
            </a:xfrm>
            <a:prstGeom prst="line">
              <a:avLst/>
            </a:prstGeom>
            <a:ln w="12700">
              <a:solidFill>
                <a:srgbClr val="4472C4">
                  <a:alpha val="25098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CEAEC3E-FCE9-9141-A34C-81D5C94D2773}"/>
                </a:ext>
              </a:extLst>
            </p:cNvPr>
            <p:cNvCxnSpPr>
              <a:cxnSpLocks/>
            </p:cNvCxnSpPr>
            <p:nvPr/>
          </p:nvCxnSpPr>
          <p:spPr>
            <a:xfrm>
              <a:off x="6862419" y="1673485"/>
              <a:ext cx="0" cy="2232382"/>
            </a:xfrm>
            <a:prstGeom prst="line">
              <a:avLst/>
            </a:prstGeom>
            <a:ln w="12700">
              <a:solidFill>
                <a:srgbClr val="4472C4">
                  <a:alpha val="25098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3B39A56-D4FC-FF47-A4F7-A2BC37A49726}"/>
                </a:ext>
              </a:extLst>
            </p:cNvPr>
            <p:cNvCxnSpPr>
              <a:cxnSpLocks/>
            </p:cNvCxnSpPr>
            <p:nvPr/>
          </p:nvCxnSpPr>
          <p:spPr>
            <a:xfrm>
              <a:off x="9855742" y="1673485"/>
              <a:ext cx="0" cy="2232382"/>
            </a:xfrm>
            <a:prstGeom prst="line">
              <a:avLst/>
            </a:prstGeom>
            <a:ln w="12700">
              <a:solidFill>
                <a:srgbClr val="4472C4">
                  <a:alpha val="25098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CD12F230-0FA5-9A49-AF35-0A0ACC20F8C1}"/>
              </a:ext>
            </a:extLst>
          </p:cNvPr>
          <p:cNvSpPr/>
          <p:nvPr/>
        </p:nvSpPr>
        <p:spPr>
          <a:xfrm>
            <a:off x="1499455" y="2773667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15600" y="1674000"/>
            <a:ext cx="10544602" cy="3308948"/>
            <a:chOff x="446596" y="1193286"/>
            <a:chExt cx="10544602" cy="3308948"/>
          </a:xfrm>
        </p:grpSpPr>
        <p:grpSp>
          <p:nvGrpSpPr>
            <p:cNvPr id="104" name="Group 103"/>
            <p:cNvGrpSpPr/>
            <p:nvPr/>
          </p:nvGrpSpPr>
          <p:grpSpPr>
            <a:xfrm>
              <a:off x="446596" y="1193286"/>
              <a:ext cx="10544602" cy="3308948"/>
              <a:chOff x="415600" y="1177788"/>
              <a:chExt cx="10544602" cy="3308948"/>
            </a:xfrm>
          </p:grpSpPr>
          <p:sp>
            <p:nvSpPr>
              <p:cNvPr id="105" name="Shape 138">
                <a:extLst>
                  <a:ext uri="{FF2B5EF4-FFF2-40B4-BE49-F238E27FC236}">
                    <a16:creationId xmlns:a16="http://schemas.microsoft.com/office/drawing/2014/main" id="{BCC01202-351E-6F4B-9BE1-DAFA359AED4F}"/>
                  </a:ext>
                </a:extLst>
              </p:cNvPr>
              <p:cNvSpPr/>
              <p:nvPr/>
            </p:nvSpPr>
            <p:spPr>
              <a:xfrm flipV="1">
                <a:off x="415600" y="4011652"/>
                <a:ext cx="1090315" cy="475084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Shape 138">
                <a:extLst>
                  <a:ext uri="{FF2B5EF4-FFF2-40B4-BE49-F238E27FC236}">
                    <a16:creationId xmlns:a16="http://schemas.microsoft.com/office/drawing/2014/main" id="{35862DA6-B3F6-5845-993C-00A2E2FE7827}"/>
                  </a:ext>
                </a:extLst>
              </p:cNvPr>
              <p:cNvSpPr/>
              <p:nvPr/>
            </p:nvSpPr>
            <p:spPr>
              <a:xfrm flipV="1">
                <a:off x="5302267" y="4011650"/>
                <a:ext cx="3637942" cy="475086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Shape 138">
                <a:extLst>
                  <a:ext uri="{FF2B5EF4-FFF2-40B4-BE49-F238E27FC236}">
                    <a16:creationId xmlns:a16="http://schemas.microsoft.com/office/drawing/2014/main" id="{1B870649-D70F-8F4D-87B8-E0EB64D84ADC}"/>
                  </a:ext>
                </a:extLst>
              </p:cNvPr>
              <p:cNvSpPr/>
              <p:nvPr/>
            </p:nvSpPr>
            <p:spPr>
              <a:xfrm flipV="1">
                <a:off x="8947931" y="4011650"/>
                <a:ext cx="2012271" cy="475086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8" name="Shape 138">
                <a:extLst>
                  <a:ext uri="{FF2B5EF4-FFF2-40B4-BE49-F238E27FC236}">
                    <a16:creationId xmlns:a16="http://schemas.microsoft.com/office/drawing/2014/main" id="{D8A722F8-6A39-584F-90DE-8E85900CE931}"/>
                  </a:ext>
                </a:extLst>
              </p:cNvPr>
              <p:cNvSpPr/>
              <p:nvPr/>
            </p:nvSpPr>
            <p:spPr>
              <a:xfrm flipV="1">
                <a:off x="1499454" y="4011651"/>
                <a:ext cx="3802813" cy="475085"/>
              </a:xfrm>
              <a:prstGeom prst="rect">
                <a:avLst/>
              </a:prstGeom>
              <a:noFill/>
              <a:ln w="19050" cap="flat" cmpd="sng">
                <a:solidFill>
                  <a:srgbClr val="3C78D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F4728A7-4B8D-FA41-B71A-4FDBFB90B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15" y="1177788"/>
                <a:ext cx="0" cy="273600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1D446F3-0F70-2641-9F27-44CF55BAD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2267" y="1177788"/>
                <a:ext cx="0" cy="273600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F436DF1A-2E06-2149-9050-B5EA12722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0209" y="1177788"/>
                <a:ext cx="0" cy="273600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A377981-4089-304B-A8D8-B3086604A9F7}"/>
                </a:ext>
              </a:extLst>
            </p:cNvPr>
            <p:cNvGrpSpPr/>
            <p:nvPr/>
          </p:nvGrpSpPr>
          <p:grpSpPr>
            <a:xfrm>
              <a:off x="552996" y="4069686"/>
              <a:ext cx="855190" cy="402955"/>
              <a:chOff x="506502" y="4069686"/>
              <a:chExt cx="855190" cy="402955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B2FB265B-8402-0643-A869-8CFD0E06A4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9716" b="3522"/>
              <a:stretch/>
            </p:blipFill>
            <p:spPr>
              <a:xfrm>
                <a:off x="1028226" y="4069686"/>
                <a:ext cx="333466" cy="402955"/>
              </a:xfrm>
              <a:prstGeom prst="rect">
                <a:avLst/>
              </a:prstGeom>
            </p:spPr>
          </p:pic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BAAEC56-146B-254E-B179-7CCDAE4A6B2E}"/>
                  </a:ext>
                </a:extLst>
              </p:cNvPr>
              <p:cNvGrpSpPr/>
              <p:nvPr/>
            </p:nvGrpSpPr>
            <p:grpSpPr>
              <a:xfrm>
                <a:off x="506502" y="4069686"/>
                <a:ext cx="596266" cy="402955"/>
                <a:chOff x="690257" y="4072151"/>
                <a:chExt cx="596266" cy="402955"/>
              </a:xfrm>
            </p:grpSpPr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3E577C36-7FB0-1D44-8702-B84C9C453F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9716" b="3522"/>
                <a:stretch/>
              </p:blipFill>
              <p:spPr>
                <a:xfrm>
                  <a:off x="953057" y="4072151"/>
                  <a:ext cx="333466" cy="402955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CE6A3ACA-D998-1649-BA3B-204BF024E3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9716" b="3522"/>
                <a:stretch/>
              </p:blipFill>
              <p:spPr>
                <a:xfrm>
                  <a:off x="690257" y="4072151"/>
                  <a:ext cx="333466" cy="40295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07B1D139-9C0D-0842-A18B-F522A0802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3170196" y="4069686"/>
              <a:ext cx="333466" cy="40295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65A5A1A-DA1C-7A41-96CA-DEA8FA655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1827396" y="4069686"/>
              <a:ext cx="333466" cy="4029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D632438-BDCD-DF48-AE85-728FAFA49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5866596" y="4069686"/>
              <a:ext cx="333466" cy="402955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0CAC3942-4B80-5545-9E26-AF0E1641B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7238196" y="4069686"/>
              <a:ext cx="333466" cy="40295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06DB6F58-B00C-7B42-ADA7-3BF0C700E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8253396" y="4069686"/>
              <a:ext cx="333466" cy="402955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07B1D139-9C0D-0842-A18B-F522A0802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4512996" y="4069686"/>
              <a:ext cx="333466" cy="402955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07B1D139-9C0D-0842-A18B-F522A0802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16" b="3522"/>
            <a:stretch/>
          </p:blipFill>
          <p:spPr>
            <a:xfrm>
              <a:off x="9254196" y="4069686"/>
              <a:ext cx="333466" cy="402955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7E88EDF-04D6-ED4A-B80F-02C62E107B2D}"/>
                </a:ext>
              </a:extLst>
            </p:cNvPr>
            <p:cNvGrpSpPr/>
            <p:nvPr/>
          </p:nvGrpSpPr>
          <p:grpSpPr>
            <a:xfrm>
              <a:off x="10305396" y="4069686"/>
              <a:ext cx="589066" cy="402955"/>
              <a:chOff x="911352" y="4065273"/>
              <a:chExt cx="589066" cy="402955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1F8DC1D1-BA00-1D42-89CB-5FFC24ED98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9716" b="3522"/>
              <a:stretch/>
            </p:blipFill>
            <p:spPr>
              <a:xfrm>
                <a:off x="1166952" y="4065273"/>
                <a:ext cx="333466" cy="402955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7A7E2CD-CA72-704E-9592-3E85AB01D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9716" b="3522"/>
              <a:stretch/>
            </p:blipFill>
            <p:spPr>
              <a:xfrm>
                <a:off x="911352" y="4065273"/>
                <a:ext cx="333466" cy="402955"/>
              </a:xfrm>
              <a:prstGeom prst="rect">
                <a:avLst/>
              </a:prstGeom>
            </p:spPr>
          </p:pic>
        </p:grpSp>
      </p:grpSp>
      <p:grpSp>
        <p:nvGrpSpPr>
          <p:cNvPr id="133" name="Group 132"/>
          <p:cNvGrpSpPr/>
          <p:nvPr/>
        </p:nvGrpSpPr>
        <p:grpSpPr>
          <a:xfrm>
            <a:off x="9872865" y="3532110"/>
            <a:ext cx="1024989" cy="388789"/>
            <a:chOff x="9872865" y="3532110"/>
            <a:chExt cx="1024989" cy="388789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53484B1F-7170-DD44-97CD-B50FE5DF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2865" y="3532110"/>
              <a:ext cx="1024989" cy="388789"/>
            </a:xfrm>
            <a:prstGeom prst="rect">
              <a:avLst/>
            </a:prstGeom>
          </p:spPr>
        </p:pic>
        <p:cxnSp>
          <p:nvCxnSpPr>
            <p:cNvPr id="135" name="Shape 136">
              <a:extLst>
                <a:ext uri="{FF2B5EF4-FFF2-40B4-BE49-F238E27FC236}">
                  <a16:creationId xmlns:a16="http://schemas.microsoft.com/office/drawing/2014/main" id="{091EB07A-85F7-5543-837C-84202746080B}"/>
                </a:ext>
              </a:extLst>
            </p:cNvPr>
            <p:cNvCxnSpPr/>
            <p:nvPr/>
          </p:nvCxnSpPr>
          <p:spPr>
            <a:xfrm flipH="1">
              <a:off x="9877258" y="3552252"/>
              <a:ext cx="269600" cy="3204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48B86A3-9D47-544B-B5B2-2ACB4E3212DF}"/>
              </a:ext>
            </a:extLst>
          </p:cNvPr>
          <p:cNvSpPr txBox="1"/>
          <p:nvPr/>
        </p:nvSpPr>
        <p:spPr>
          <a:xfrm>
            <a:off x="480926" y="5949754"/>
            <a:ext cx="4989474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000" dirty="0"/>
              <a:t>Example in </a:t>
            </a:r>
            <a:r>
              <a:rPr lang="en-US" sz="2000" i="1" dirty="0"/>
              <a:t>perfect tempus and minor prolatio</a:t>
            </a:r>
          </a:p>
        </p:txBody>
      </p:sp>
    </p:spTree>
    <p:extLst>
      <p:ext uri="{BB962C8B-B14F-4D97-AF65-F5344CB8AC3E}">
        <p14:creationId xmlns:p14="http://schemas.microsoft.com/office/powerpoint/2010/main" val="33385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Scoring-up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Deals with the context-dependent nature of mensural notation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By implementing the “principles of imperfection and alteration”</a:t>
            </a:r>
          </a:p>
          <a:p>
            <a:pPr>
              <a:lnSpc>
                <a:spcPct val="150000"/>
              </a:lnSpc>
            </a:pPr>
            <a:r>
              <a:rPr lang="en-US" dirty="0"/>
              <a:t>Deals with other non-context-related features:</a:t>
            </a:r>
          </a:p>
          <a:p>
            <a:pPr lvl="1">
              <a:lnSpc>
                <a:spcPct val="150000"/>
              </a:lnSpc>
              <a:spcBef>
                <a:spcPts val="1700"/>
              </a:spcBef>
            </a:pPr>
            <a:r>
              <a:rPr lang="en-US" dirty="0"/>
              <a:t>Dots of augmentation</a:t>
            </a:r>
          </a:p>
          <a:p>
            <a:pPr lvl="1">
              <a:lnSpc>
                <a:spcPct val="150000"/>
              </a:lnSpc>
              <a:spcBef>
                <a:spcPts val="1700"/>
              </a:spcBef>
            </a:pPr>
            <a:r>
              <a:rPr lang="en-US" dirty="0"/>
              <a:t>Coloration</a:t>
            </a:r>
          </a:p>
          <a:p>
            <a:pPr>
              <a:spcBef>
                <a:spcPts val="1700"/>
              </a:spcBef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10216" y="4300149"/>
            <a:ext cx="531341" cy="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8853" y="3838484"/>
            <a:ext cx="3735656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When?</a:t>
            </a:r>
          </a:p>
          <a:p>
            <a:pPr algn="ctr"/>
            <a:r>
              <a:rPr lang="en-US" dirty="0"/>
              <a:t>Distinguish between “dots of division” and “dots of augmentation”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6"/>
          <a:stretch/>
        </p:blipFill>
        <p:spPr>
          <a:xfrm>
            <a:off x="8985733" y="3075848"/>
            <a:ext cx="2266842" cy="168596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15CEA34-D0CF-C142-93B8-B2923659B4E0}"/>
              </a:ext>
            </a:extLst>
          </p:cNvPr>
          <p:cNvGrpSpPr/>
          <p:nvPr/>
        </p:nvGrpSpPr>
        <p:grpSpPr>
          <a:xfrm>
            <a:off x="8985733" y="4258860"/>
            <a:ext cx="2020439" cy="1119052"/>
            <a:chOff x="8985733" y="4258860"/>
            <a:chExt cx="2020439" cy="1119052"/>
          </a:xfrm>
        </p:grpSpPr>
        <p:sp>
          <p:nvSpPr>
            <p:cNvPr id="25" name="Bent Arrow 24">
              <a:extLst>
                <a:ext uri="{FF2B5EF4-FFF2-40B4-BE49-F238E27FC236}">
                  <a16:creationId xmlns:a16="http://schemas.microsoft.com/office/drawing/2014/main" id="{CF649540-999C-B447-B5F9-C006C971989E}"/>
                </a:ext>
              </a:extLst>
            </p:cNvPr>
            <p:cNvSpPr/>
            <p:nvPr/>
          </p:nvSpPr>
          <p:spPr>
            <a:xfrm rot="5400000" flipH="1">
              <a:off x="10192077" y="4455328"/>
              <a:ext cx="1010564" cy="617627"/>
            </a:xfrm>
            <a:prstGeom prst="bentArrow">
              <a:avLst>
                <a:gd name="adj1" fmla="val 21396"/>
                <a:gd name="adj2" fmla="val 25000"/>
                <a:gd name="adj3" fmla="val 25000"/>
                <a:gd name="adj4" fmla="val 58168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8EE846-1C3E-B749-ABF0-5C214A4A0BCA}"/>
                </a:ext>
              </a:extLst>
            </p:cNvPr>
            <p:cNvSpPr txBox="1"/>
            <p:nvPr/>
          </p:nvSpPr>
          <p:spPr>
            <a:xfrm>
              <a:off x="8985733" y="4977802"/>
              <a:ext cx="1681038" cy="40011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augmentation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143E39-CC44-3343-A4C0-FFDEE9697EFA}"/>
              </a:ext>
            </a:extLst>
          </p:cNvPr>
          <p:cNvGrpSpPr/>
          <p:nvPr/>
        </p:nvGrpSpPr>
        <p:grpSpPr>
          <a:xfrm>
            <a:off x="9376382" y="4054978"/>
            <a:ext cx="1012163" cy="695478"/>
            <a:chOff x="9376382" y="4054978"/>
            <a:chExt cx="1012163" cy="695478"/>
          </a:xfrm>
        </p:grpSpPr>
        <p:sp>
          <p:nvSpPr>
            <p:cNvPr id="26" name="Bent Arrow 25">
              <a:extLst>
                <a:ext uri="{FF2B5EF4-FFF2-40B4-BE49-F238E27FC236}">
                  <a16:creationId xmlns:a16="http://schemas.microsoft.com/office/drawing/2014/main" id="{8AA0A7C9-BADF-5741-97ED-87CDED8AD6DD}"/>
                </a:ext>
              </a:extLst>
            </p:cNvPr>
            <p:cNvSpPr/>
            <p:nvPr/>
          </p:nvSpPr>
          <p:spPr>
            <a:xfrm rot="7421750" flipH="1" flipV="1">
              <a:off x="9423169" y="4008191"/>
              <a:ext cx="504360" cy="597933"/>
            </a:xfrm>
            <a:prstGeom prst="bentArrow">
              <a:avLst>
                <a:gd name="adj1" fmla="val 21396"/>
                <a:gd name="adj2" fmla="val 25000"/>
                <a:gd name="adj3" fmla="val 25000"/>
                <a:gd name="adj4" fmla="val 856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BD371B-452D-4041-ACEE-F9FD7B8683A3}"/>
                </a:ext>
              </a:extLst>
            </p:cNvPr>
            <p:cNvSpPr txBox="1"/>
            <p:nvPr/>
          </p:nvSpPr>
          <p:spPr>
            <a:xfrm>
              <a:off x="9378332" y="4350346"/>
              <a:ext cx="1010213" cy="40011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highlight>
                    <a:srgbClr val="ED7D31"/>
                  </a:highlight>
                </a:rPr>
                <a:t>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Scoring-up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Deals with the context-dependent nature of mensural notation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By implementing the “principles of imperfection and alteration”</a:t>
            </a:r>
          </a:p>
          <a:p>
            <a:pPr>
              <a:lnSpc>
                <a:spcPct val="150000"/>
              </a:lnSpc>
            </a:pPr>
            <a:r>
              <a:rPr lang="en-US" dirty="0"/>
              <a:t>Deals with other non-context-related features:</a:t>
            </a:r>
          </a:p>
          <a:p>
            <a:pPr lvl="1">
              <a:lnSpc>
                <a:spcPct val="150000"/>
              </a:lnSpc>
              <a:spcBef>
                <a:spcPts val="1700"/>
              </a:spcBef>
            </a:pPr>
            <a:r>
              <a:rPr lang="en-US" dirty="0"/>
              <a:t>Dots of augmentation</a:t>
            </a:r>
          </a:p>
          <a:p>
            <a:pPr lvl="1">
              <a:lnSpc>
                <a:spcPct val="150000"/>
              </a:lnSpc>
              <a:spcBef>
                <a:spcPts val="1700"/>
              </a:spcBef>
            </a:pPr>
            <a:r>
              <a:rPr lang="en-US" dirty="0"/>
              <a:t>Coloration</a:t>
            </a:r>
          </a:p>
          <a:p>
            <a:pPr>
              <a:spcBef>
                <a:spcPts val="1700"/>
              </a:spcBef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10216" y="4300149"/>
            <a:ext cx="531341" cy="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089189" y="5066270"/>
            <a:ext cx="1952368" cy="412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8853" y="3838484"/>
            <a:ext cx="3735656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When?</a:t>
            </a:r>
          </a:p>
          <a:p>
            <a:pPr algn="ctr"/>
            <a:r>
              <a:rPr lang="en-US" dirty="0"/>
              <a:t>Distinguish between “dots of division” and “dots of augmentation”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8854" y="4881604"/>
            <a:ext cx="4847762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When does coloration affect the note value?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2"/>
          <a:stretch/>
        </p:blipFill>
        <p:spPr>
          <a:xfrm>
            <a:off x="9352210" y="2959365"/>
            <a:ext cx="1900365" cy="18180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BB520D-46B2-A940-87B6-3F3590A78ED1}"/>
              </a:ext>
            </a:extLst>
          </p:cNvPr>
          <p:cNvGrpSpPr/>
          <p:nvPr/>
        </p:nvGrpSpPr>
        <p:grpSpPr>
          <a:xfrm>
            <a:off x="8595906" y="4338766"/>
            <a:ext cx="1934390" cy="846095"/>
            <a:chOff x="8560923" y="4494507"/>
            <a:chExt cx="1934390" cy="846095"/>
          </a:xfrm>
        </p:grpSpPr>
        <p:sp>
          <p:nvSpPr>
            <p:cNvPr id="12" name="Bent Arrow 11">
              <a:extLst>
                <a:ext uri="{FF2B5EF4-FFF2-40B4-BE49-F238E27FC236}">
                  <a16:creationId xmlns:a16="http://schemas.microsoft.com/office/drawing/2014/main" id="{A08D7EB4-9515-E84B-8A69-A5BFEA9A7669}"/>
                </a:ext>
              </a:extLst>
            </p:cNvPr>
            <p:cNvSpPr/>
            <p:nvPr/>
          </p:nvSpPr>
          <p:spPr>
            <a:xfrm rot="5400000" flipH="1">
              <a:off x="9864721" y="4591418"/>
              <a:ext cx="727504" cy="533681"/>
            </a:xfrm>
            <a:prstGeom prst="bentArrow">
              <a:avLst>
                <a:gd name="adj1" fmla="val 21396"/>
                <a:gd name="adj2" fmla="val 25000"/>
                <a:gd name="adj3" fmla="val 25000"/>
                <a:gd name="adj4" fmla="val 58168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CAB900-D6E3-1446-8C30-B49737143FC8}"/>
                </a:ext>
              </a:extLst>
            </p:cNvPr>
            <p:cNvSpPr txBox="1"/>
            <p:nvPr/>
          </p:nvSpPr>
          <p:spPr>
            <a:xfrm>
              <a:off x="8560923" y="4940492"/>
              <a:ext cx="1681038" cy="40011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</a:rPr>
                <a:t>augmentation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1A89A6-75B5-0A42-83CE-CFFAC8328DAE}"/>
              </a:ext>
            </a:extLst>
          </p:cNvPr>
          <p:cNvGrpSpPr/>
          <p:nvPr/>
        </p:nvGrpSpPr>
        <p:grpSpPr>
          <a:xfrm>
            <a:off x="8610600" y="3127543"/>
            <a:ext cx="1370518" cy="665109"/>
            <a:chOff x="8202039" y="4402197"/>
            <a:chExt cx="1370518" cy="665109"/>
          </a:xfrm>
        </p:grpSpPr>
        <p:sp>
          <p:nvSpPr>
            <p:cNvPr id="16" name="Bent Arrow 15">
              <a:extLst>
                <a:ext uri="{FF2B5EF4-FFF2-40B4-BE49-F238E27FC236}">
                  <a16:creationId xmlns:a16="http://schemas.microsoft.com/office/drawing/2014/main" id="{4131466E-9E57-0346-99DE-34666110B309}"/>
                </a:ext>
              </a:extLst>
            </p:cNvPr>
            <p:cNvSpPr/>
            <p:nvPr/>
          </p:nvSpPr>
          <p:spPr>
            <a:xfrm rot="16200000" flipH="1" flipV="1">
              <a:off x="8996850" y="4491598"/>
              <a:ext cx="507008" cy="644407"/>
            </a:xfrm>
            <a:prstGeom prst="bentArrow">
              <a:avLst>
                <a:gd name="adj1" fmla="val 21396"/>
                <a:gd name="adj2" fmla="val 25000"/>
                <a:gd name="adj3" fmla="val 25000"/>
                <a:gd name="adj4" fmla="val 75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0A533B-34AB-994F-AD4A-F7FF0CB4890F}"/>
                </a:ext>
              </a:extLst>
            </p:cNvPr>
            <p:cNvSpPr txBox="1"/>
            <p:nvPr/>
          </p:nvSpPr>
          <p:spPr>
            <a:xfrm>
              <a:off x="8202039" y="4402197"/>
              <a:ext cx="1010213" cy="40011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highlight>
                    <a:srgbClr val="ED7D31"/>
                  </a:highlight>
                </a:rPr>
                <a:t>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2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19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38200" y="365125"/>
            <a:ext cx="10515600" cy="54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Scoring-up Tool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D354F5-6E34-F244-B95E-37CCDD8187AC}"/>
              </a:ext>
            </a:extLst>
          </p:cNvPr>
          <p:cNvGrpSpPr/>
          <p:nvPr/>
        </p:nvGrpSpPr>
        <p:grpSpPr>
          <a:xfrm>
            <a:off x="7619681" y="4967930"/>
            <a:ext cx="3202395" cy="1419389"/>
            <a:chOff x="7544123" y="4789807"/>
            <a:chExt cx="3239355" cy="145668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6976F0C-38F3-8C4D-BC73-96E6ABE35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54819" b="49990"/>
            <a:stretch/>
          </p:blipFill>
          <p:spPr>
            <a:xfrm>
              <a:off x="7544123" y="4789807"/>
              <a:ext cx="3239355" cy="144647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FEA4682-1DBD-224D-B029-78F12F0E584F}"/>
                </a:ext>
              </a:extLst>
            </p:cNvPr>
            <p:cNvGrpSpPr/>
            <p:nvPr/>
          </p:nvGrpSpPr>
          <p:grpSpPr>
            <a:xfrm>
              <a:off x="7544123" y="4800013"/>
              <a:ext cx="3239355" cy="1446478"/>
              <a:chOff x="8028694" y="4222610"/>
              <a:chExt cx="3239355" cy="144647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8C7AFB7-D2BF-5C4B-A2B5-DAD35D0E767B}"/>
                  </a:ext>
                </a:extLst>
              </p:cNvPr>
              <p:cNvSpPr/>
              <p:nvPr/>
            </p:nvSpPr>
            <p:spPr>
              <a:xfrm>
                <a:off x="8028694" y="4222610"/>
                <a:ext cx="3239355" cy="499620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5FC08C-0F30-BE40-9E75-5221B8012F98}"/>
                  </a:ext>
                </a:extLst>
              </p:cNvPr>
              <p:cNvSpPr/>
              <p:nvPr/>
            </p:nvSpPr>
            <p:spPr>
              <a:xfrm>
                <a:off x="8028694" y="4722230"/>
                <a:ext cx="3239355" cy="491903"/>
              </a:xfrm>
              <a:prstGeom prst="rect">
                <a:avLst/>
              </a:prstGeom>
              <a:solidFill>
                <a:srgbClr val="CF6C6A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0E7E5A-154B-6E4D-9567-7B7240849BFA}"/>
                  </a:ext>
                </a:extLst>
              </p:cNvPr>
              <p:cNvSpPr/>
              <p:nvPr/>
            </p:nvSpPr>
            <p:spPr>
              <a:xfrm>
                <a:off x="8028694" y="5212328"/>
                <a:ext cx="3239355" cy="456760"/>
              </a:xfrm>
              <a:prstGeom prst="rect">
                <a:avLst/>
              </a:prstGeom>
              <a:solidFill>
                <a:srgbClr val="92D05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</a:t>
                </a:r>
              </a:p>
            </p:txBody>
          </p:sp>
        </p:grpSp>
      </p:grpSp>
      <p:sp>
        <p:nvSpPr>
          <p:cNvPr id="36" name="Bent Arrow 35">
            <a:extLst>
              <a:ext uri="{FF2B5EF4-FFF2-40B4-BE49-F238E27FC236}">
                <a16:creationId xmlns:a16="http://schemas.microsoft.com/office/drawing/2014/main" id="{D3FB7A29-590F-4D44-8BA7-CC7AE6C45B67}"/>
              </a:ext>
            </a:extLst>
          </p:cNvPr>
          <p:cNvSpPr/>
          <p:nvPr/>
        </p:nvSpPr>
        <p:spPr>
          <a:xfrm rot="17448252" flipH="1" flipV="1">
            <a:off x="9814464" y="4035785"/>
            <a:ext cx="1807278" cy="1429256"/>
          </a:xfrm>
          <a:prstGeom prst="bentArrow">
            <a:avLst>
              <a:gd name="adj1" fmla="val 15490"/>
              <a:gd name="adj2" fmla="val 15972"/>
              <a:gd name="adj3" fmla="val 25000"/>
              <a:gd name="adj4" fmla="val 88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18FC1D-5DFC-4B4F-998E-228E32D08F04}"/>
              </a:ext>
            </a:extLst>
          </p:cNvPr>
          <p:cNvGrpSpPr/>
          <p:nvPr/>
        </p:nvGrpSpPr>
        <p:grpSpPr>
          <a:xfrm>
            <a:off x="985235" y="1580823"/>
            <a:ext cx="9398629" cy="4762895"/>
            <a:chOff x="985252" y="1439567"/>
            <a:chExt cx="9507101" cy="488804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38765BE-013B-4C43-AC81-6C2F7A0F1896}"/>
                </a:ext>
              </a:extLst>
            </p:cNvPr>
            <p:cNvSpPr/>
            <p:nvPr/>
          </p:nvSpPr>
          <p:spPr>
            <a:xfrm>
              <a:off x="5391634" y="1458225"/>
              <a:ext cx="2255293" cy="451863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Mensural Scoring-up</a:t>
              </a:r>
            </a:p>
            <a:p>
              <a:pPr algn="ctr"/>
              <a:r>
                <a:rPr lang="en-US" sz="3200" dirty="0"/>
                <a:t>Tool</a:t>
              </a:r>
            </a:p>
            <a:p>
              <a:pPr algn="ctr"/>
              <a:endParaRPr lang="en-US" sz="2000" dirty="0"/>
            </a:p>
            <a:p>
              <a:pPr marL="457200" indent="-457200">
                <a:buAutoNum type="arabicPeriod"/>
              </a:pPr>
              <a:r>
                <a:rPr lang="en-US" sz="2000" dirty="0"/>
                <a:t>Determine note duration</a:t>
              </a:r>
              <a:br>
                <a:rPr lang="en-US" sz="1400" dirty="0"/>
              </a:br>
              <a:r>
                <a:rPr lang="en-US" sz="1400" dirty="0"/>
                <a:t>based on contextual and non-contextual cues</a:t>
              </a:r>
            </a:p>
            <a:p>
              <a:pPr marL="457200" indent="-457200">
                <a:buAutoNum type="arabicPeriod"/>
              </a:pPr>
              <a:endParaRPr lang="en-US" sz="2000" dirty="0"/>
            </a:p>
            <a:p>
              <a:pPr marL="457200" indent="-457200">
                <a:buAutoNum type="arabicPeriod"/>
              </a:pPr>
              <a:r>
                <a:rPr lang="en-US" sz="2000" dirty="0"/>
                <a:t>Merge all files together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59324D7-F19B-2B4A-A7AD-B246D2A00384}"/>
                </a:ext>
              </a:extLst>
            </p:cNvPr>
            <p:cNvSpPr/>
            <p:nvPr/>
          </p:nvSpPr>
          <p:spPr>
            <a:xfrm>
              <a:off x="2999877" y="1441344"/>
              <a:ext cx="1093610" cy="124913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sz="1550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MEI file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  <a:endParaRPr lang="en-US" sz="1550" dirty="0"/>
            </a:p>
            <a:p>
              <a:pPr algn="ctr" fontAlgn="ctr"/>
              <a:endParaRPr lang="en-US" sz="1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1696FE-9164-1B49-A780-B56DF3E6472E}"/>
                </a:ext>
              </a:extLst>
            </p:cNvPr>
            <p:cNvSpPr txBox="1"/>
            <p:nvPr/>
          </p:nvSpPr>
          <p:spPr>
            <a:xfrm>
              <a:off x="2864516" y="2674707"/>
              <a:ext cx="1364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accent5">
                      <a:lumMod val="75000"/>
                    </a:schemeClr>
                  </a:solidFill>
                </a:rPr>
                <a:t>Superius part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BA4BE5-A6C6-8948-8700-B6B42EF960E5}"/>
                </a:ext>
              </a:extLst>
            </p:cNvPr>
            <p:cNvSpPr txBox="1"/>
            <p:nvPr/>
          </p:nvSpPr>
          <p:spPr>
            <a:xfrm>
              <a:off x="2679148" y="5989054"/>
              <a:ext cx="1735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B050"/>
                  </a:solidFill>
                </a:rPr>
                <a:t>Contratenor part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7F88A4-EBE7-E44A-89A8-3320109C0ECA}"/>
                </a:ext>
              </a:extLst>
            </p:cNvPr>
            <p:cNvSpPr txBox="1"/>
            <p:nvPr/>
          </p:nvSpPr>
          <p:spPr>
            <a:xfrm>
              <a:off x="2852374" y="4332429"/>
              <a:ext cx="1364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Tenor part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E8EFCDC-62F6-714B-B071-D541A0B9D2C7}"/>
                </a:ext>
              </a:extLst>
            </p:cNvPr>
            <p:cNvCxnSpPr/>
            <p:nvPr/>
          </p:nvCxnSpPr>
          <p:spPr>
            <a:xfrm>
              <a:off x="4309411" y="5378254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BC3C831-2473-D946-9670-D86679AFB2B0}"/>
                </a:ext>
              </a:extLst>
            </p:cNvPr>
            <p:cNvCxnSpPr/>
            <p:nvPr/>
          </p:nvCxnSpPr>
          <p:spPr>
            <a:xfrm>
              <a:off x="4309411" y="3682328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6CEBF35-3E18-2342-9139-91CA1A6E4BA7}"/>
                </a:ext>
              </a:extLst>
            </p:cNvPr>
            <p:cNvCxnSpPr/>
            <p:nvPr/>
          </p:nvCxnSpPr>
          <p:spPr>
            <a:xfrm>
              <a:off x="4305695" y="1976620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9410DE8-F173-0549-802D-96FCF351FC50}"/>
                </a:ext>
              </a:extLst>
            </p:cNvPr>
            <p:cNvCxnSpPr/>
            <p:nvPr/>
          </p:nvCxnSpPr>
          <p:spPr>
            <a:xfrm>
              <a:off x="7795627" y="3611726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9CAE01-03AC-664E-87E7-4A5C7C9294A1}"/>
                </a:ext>
              </a:extLst>
            </p:cNvPr>
            <p:cNvSpPr txBox="1"/>
            <p:nvPr/>
          </p:nvSpPr>
          <p:spPr>
            <a:xfrm>
              <a:off x="8836585" y="4526350"/>
              <a:ext cx="1655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</a:rPr>
                <a:t>SCORE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9A91FE3-6FCB-6A4D-9290-3A39E287786C}"/>
                </a:ext>
              </a:extLst>
            </p:cNvPr>
            <p:cNvSpPr/>
            <p:nvPr/>
          </p:nvSpPr>
          <p:spPr>
            <a:xfrm>
              <a:off x="2999876" y="3099450"/>
              <a:ext cx="1093610" cy="124913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sz="1550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MEI file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  <a:endParaRPr lang="en-US" sz="1550" dirty="0"/>
            </a:p>
            <a:p>
              <a:pPr algn="ctr" fontAlgn="ctr"/>
              <a:endParaRPr lang="en-US" sz="1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1A7ADF4-0E46-2449-8C6D-EE5ABA308C0E}"/>
                </a:ext>
              </a:extLst>
            </p:cNvPr>
            <p:cNvSpPr/>
            <p:nvPr/>
          </p:nvSpPr>
          <p:spPr>
            <a:xfrm>
              <a:off x="2999876" y="4750477"/>
              <a:ext cx="1093610" cy="124913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sz="1550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MEI file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  <a:endParaRPr lang="en-US" sz="1550" dirty="0"/>
            </a:p>
            <a:p>
              <a:pPr algn="ctr" fontAlgn="ctr"/>
              <a:endParaRPr lang="en-US" sz="1000" dirty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FC3AC3C-AEF2-8A49-97D7-13D323219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81"/>
            <a:stretch/>
          </p:blipFill>
          <p:spPr>
            <a:xfrm>
              <a:off x="985252" y="4844701"/>
              <a:ext cx="1764000" cy="106974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81BCCA2-14A8-A94F-8158-88D2EDF2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2381" y="1439567"/>
              <a:ext cx="1556871" cy="1349707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ED7AF37-623B-EF49-BA9A-E0E4C588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252" y="3010478"/>
              <a:ext cx="1764000" cy="150992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0EDAC51-82DE-D64F-918C-0B3986DE7376}"/>
                </a:ext>
              </a:extLst>
            </p:cNvPr>
            <p:cNvSpPr/>
            <p:nvPr/>
          </p:nvSpPr>
          <p:spPr>
            <a:xfrm>
              <a:off x="8836585" y="2519966"/>
              <a:ext cx="1655768" cy="2015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</a:t>
              </a:r>
            </a:p>
            <a:p>
              <a:pPr algn="ctr" font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MEI file</a:t>
              </a:r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  <a:endParaRPr lang="en-US" dirty="0"/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</a:p>
            <a:p>
              <a:pPr algn="ctr" fontAlgn="ctr"/>
              <a:endParaRPr lang="en-US" sz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81716918-D75A-1145-8C6A-FF8B41C3A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0371" y="4454682"/>
            <a:ext cx="979153" cy="341305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C8CC05D5-48AC-6B48-B23D-257C38DD747D}"/>
              </a:ext>
            </a:extLst>
          </p:cNvPr>
          <p:cNvSpPr txBox="1"/>
          <p:nvPr/>
        </p:nvSpPr>
        <p:spPr>
          <a:xfrm>
            <a:off x="2961375" y="927158"/>
            <a:ext cx="151200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Pitch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Note shape</a:t>
            </a:r>
          </a:p>
        </p:txBody>
      </p:sp>
    </p:spTree>
    <p:extLst>
      <p:ext uri="{BB962C8B-B14F-4D97-AF65-F5344CB8AC3E}">
        <p14:creationId xmlns:p14="http://schemas.microsoft.com/office/powerpoint/2010/main" val="79621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9B933F-C840-7E46-B9E8-788587ED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186" y="257275"/>
            <a:ext cx="8983522" cy="62850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4857" y="3348170"/>
            <a:ext cx="3873522" cy="22264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14857" y="644578"/>
            <a:ext cx="3873522" cy="26548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63515" y="644577"/>
            <a:ext cx="3912432" cy="28868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206B3-4F1A-E542-94DF-D5B3858340EC}"/>
              </a:ext>
            </a:extLst>
          </p:cNvPr>
          <p:cNvSpPr txBox="1"/>
          <p:nvPr/>
        </p:nvSpPr>
        <p:spPr>
          <a:xfrm>
            <a:off x="2350123" y="722860"/>
            <a:ext cx="942301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Superius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93E48A-8F73-2A4D-838A-7F7CE7E7163A}"/>
              </a:ext>
            </a:extLst>
          </p:cNvPr>
          <p:cNvSpPr txBox="1"/>
          <p:nvPr/>
        </p:nvSpPr>
        <p:spPr>
          <a:xfrm>
            <a:off x="9012886" y="722860"/>
            <a:ext cx="994797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890E63-89C2-E445-B204-33246EE440BE}"/>
              </a:ext>
            </a:extLst>
          </p:cNvPr>
          <p:cNvSpPr txBox="1"/>
          <p:nvPr/>
        </p:nvSpPr>
        <p:spPr>
          <a:xfrm>
            <a:off x="8747710" y="5160957"/>
            <a:ext cx="1259973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Contratenor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6B8FF-62A2-904B-8123-2B6312869B60}"/>
              </a:ext>
            </a:extLst>
          </p:cNvPr>
          <p:cNvSpPr txBox="1"/>
          <p:nvPr/>
        </p:nvSpPr>
        <p:spPr>
          <a:xfrm>
            <a:off x="2665708" y="3760574"/>
            <a:ext cx="3510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Beinecke Rare Book and Manuscript Library,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Yale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Mellon Chansonnier (MS 91),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25v-26r</a:t>
            </a:r>
          </a:p>
        </p:txBody>
      </p:sp>
    </p:spTree>
    <p:extLst>
      <p:ext uri="{BB962C8B-B14F-4D97-AF65-F5344CB8AC3E}">
        <p14:creationId xmlns:p14="http://schemas.microsoft.com/office/powerpoint/2010/main" val="33152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6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used for the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0264"/>
            <a:ext cx="10515600" cy="554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Pieces from the XIV and XV Centuries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A19-ECB0-1B4B-B8D3-F4B6C0AE6E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2164972"/>
          <a:ext cx="10630546" cy="33230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59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9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48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Century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Format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Composers and 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Pieces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1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Measuring</a:t>
                      </a:r>
                      <a:r>
                        <a:rPr lang="en-US" baseline="0" dirty="0"/>
                        <a:t> Polyphony Project</a:t>
                      </a:r>
                    </a:p>
                    <a:p>
                      <a:pPr algn="ctr"/>
                      <a:r>
                        <a:rPr lang="en-US" baseline="0" dirty="0"/>
                        <a:t>(Karen Desmond</a:t>
                      </a:r>
                    </a:p>
                    <a:p>
                      <a:pPr algn="ctr"/>
                      <a:r>
                        <a:rPr lang="en-US" sz="1700" baseline="0" dirty="0">
                          <a:hlinkClick r:id="rId3"/>
                        </a:rPr>
                        <a:t>http://measuringpolyphony.org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Mensural MEI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Vitry, Machaut, Anonymous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(Ivrea Codex)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Josquin</a:t>
                      </a:r>
                      <a:r>
                        <a:rPr lang="en-US" baseline="0" dirty="0"/>
                        <a:t> Research Project</a:t>
                      </a:r>
                    </a:p>
                    <a:p>
                      <a:pPr algn="ctr"/>
                      <a:r>
                        <a:rPr lang="en-US" baseline="0" dirty="0"/>
                        <a:t>(Jesse Rodin, </a:t>
                      </a:r>
                    </a:p>
                    <a:p>
                      <a:pPr algn="ctr"/>
                      <a:r>
                        <a:rPr lang="en-US" baseline="0" dirty="0"/>
                        <a:t>Craig Sapp, </a:t>
                      </a:r>
                    </a:p>
                    <a:p>
                      <a:pPr algn="ctr"/>
                      <a:r>
                        <a:rPr lang="en-US" baseline="0" dirty="0"/>
                        <a:t>Clare Bokulich)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Modern transcriptions</a:t>
                      </a:r>
                      <a:r>
                        <a:rPr lang="en-US" baseline="0" dirty="0"/>
                        <a:t> converted into </a:t>
                      </a:r>
                      <a:r>
                        <a:rPr lang="en-US" baseline="0" dirty="0">
                          <a:sym typeface="Wingdings"/>
                        </a:rPr>
                        <a:t>Mensural MEI using: </a:t>
                      </a:r>
                    </a:p>
                    <a:p>
                      <a:pPr algn="ctr"/>
                      <a:r>
                        <a:rPr lang="en-US" i="1" baseline="0" dirty="0">
                          <a:solidFill>
                            <a:srgbClr val="0070C0"/>
                          </a:solidFill>
                          <a:sym typeface="Wingdings"/>
                        </a:rPr>
                        <a:t>SibMEI </a:t>
                      </a:r>
                      <a:r>
                        <a:rPr lang="en-US" i="1" baseline="0" dirty="0">
                          <a:solidFill>
                            <a:srgbClr val="C00000"/>
                          </a:solidFill>
                          <a:sym typeface="Wingdings"/>
                        </a:rPr>
                        <a:t>+</a:t>
                      </a:r>
                      <a:r>
                        <a:rPr lang="en-US" i="1" baseline="0" dirty="0">
                          <a:sym typeface="Wingdings"/>
                        </a:rPr>
                        <a:t> </a:t>
                      </a:r>
                      <a:r>
                        <a:rPr lang="en-US" i="1" baseline="0" dirty="0">
                          <a:solidFill>
                            <a:srgbClr val="0070C0"/>
                          </a:solidFill>
                          <a:sym typeface="Wingdings"/>
                        </a:rPr>
                        <a:t>Mensural MEI Translator</a:t>
                      </a:r>
                      <a:endParaRPr lang="en-US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dirty="0"/>
                        <a:t>Du Fay</a:t>
                      </a:r>
                      <a:r>
                        <a:rPr lang="en-US" baseline="0" dirty="0"/>
                        <a:t> and </a:t>
                      </a:r>
                      <a:r>
                        <a:rPr lang="en-US" dirty="0"/>
                        <a:t>Ockeghem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dirty="0"/>
                        <a:t>(GB-Ob, Dijon, Mellon, Laborde, Wolfenbüttel)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Du Fay: 5</a:t>
                      </a: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Ockeghem: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40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0A19-ECB0-1B4B-B8D3-F4B6C0AE6E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72BF8F-206A-3D4B-90CF-A09AE632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Accuracy:	98%</a:t>
            </a:r>
          </a:p>
          <a:p>
            <a:pPr lvl="1"/>
            <a:r>
              <a:rPr lang="en-US" sz="2800" dirty="0"/>
              <a:t>Only 55 mislabeled notes out of 2866 notes of </a:t>
            </a:r>
            <a:r>
              <a:rPr lang="en-US" sz="2800" b="1" dirty="0"/>
              <a:t>ambiguous duration</a:t>
            </a:r>
          </a:p>
          <a:p>
            <a:r>
              <a:rPr lang="en-US" dirty="0"/>
              <a:t>Most common source of error: </a:t>
            </a:r>
            <a:r>
              <a:rPr lang="en-US" dirty="0">
                <a:sym typeface="Wingdings" pitchFamily="2" charset="2"/>
              </a:rPr>
              <a:t> absence of the dot of division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8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8904" y="1427429"/>
            <a:ext cx="11834191" cy="1288170"/>
            <a:chOff x="119270" y="1984021"/>
            <a:chExt cx="11834191" cy="12881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70" y="1984021"/>
              <a:ext cx="11834191" cy="7212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826" y="2705319"/>
              <a:ext cx="11362635" cy="566872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/>
          </a:bodyPr>
          <a:lstStyle/>
          <a:p>
            <a:r>
              <a:rPr lang="en-US" dirty="0"/>
              <a:t>Example: Three Separate Parts</a:t>
            </a:r>
            <a:endParaRPr lang="en-US" sz="33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3956" y="3082747"/>
            <a:ext cx="11655000" cy="1412401"/>
            <a:chOff x="222250" y="3048000"/>
            <a:chExt cx="11655000" cy="14124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250" y="3048000"/>
              <a:ext cx="11655000" cy="75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865" y="3812401"/>
              <a:ext cx="11053385" cy="6480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80973" y="4837569"/>
            <a:ext cx="11830052" cy="1467744"/>
            <a:chOff x="178904" y="4744805"/>
            <a:chExt cx="11830052" cy="14677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0637" y="5560231"/>
              <a:ext cx="10763252" cy="6523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904" y="4744805"/>
              <a:ext cx="11830052" cy="719475"/>
            </a:xfrm>
            <a:prstGeom prst="rect">
              <a:avLst/>
            </a:prstGeom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22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9670" y="1336497"/>
            <a:ext cx="11929566" cy="144358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9670" y="3065319"/>
            <a:ext cx="11929566" cy="1443585"/>
          </a:xfrm>
          <a:prstGeom prst="rect">
            <a:avLst/>
          </a:prstGeom>
          <a:solidFill>
            <a:srgbClr val="CF6C6A">
              <a:alpha val="10000"/>
            </a:srgbClr>
          </a:solidFill>
          <a:ln>
            <a:solidFill>
              <a:srgbClr val="C3656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9670" y="4717877"/>
            <a:ext cx="11929566" cy="1678333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rgbClr val="6D9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65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 fontScale="90000"/>
          </a:bodyPr>
          <a:lstStyle/>
          <a:p>
            <a:r>
              <a:rPr lang="en-US" dirty="0"/>
              <a:t>In Quasi-Score Format – Without Scoring-up Tool</a:t>
            </a:r>
            <a:br>
              <a:rPr lang="en-US" dirty="0"/>
            </a:br>
            <a:r>
              <a:rPr lang="en-US" sz="3300" dirty="0"/>
              <a:t>(notes are not aligned)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6" y="1574995"/>
            <a:ext cx="11838432" cy="46512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9025" y="1480808"/>
            <a:ext cx="11900451" cy="4796030"/>
          </a:xfrm>
          <a:prstGeom prst="rect">
            <a:avLst/>
          </a:prstGeom>
          <a:solidFill>
            <a:schemeClr val="bg2">
              <a:lumMod val="75000"/>
              <a:alpha val="1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06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 fontScale="90000"/>
          </a:bodyPr>
          <a:lstStyle/>
          <a:p>
            <a:r>
              <a:rPr lang="en-US" dirty="0"/>
              <a:t>In Score Format – With Scoring-up Tool</a:t>
            </a:r>
            <a:br>
              <a:rPr lang="en-US" dirty="0"/>
            </a:br>
            <a:r>
              <a:rPr lang="en-US" sz="3300" dirty="0"/>
              <a:t>(modification values encoded)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24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" y="1546606"/>
            <a:ext cx="11917680" cy="48097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9025" y="1480808"/>
            <a:ext cx="11900451" cy="4875542"/>
          </a:xfrm>
          <a:prstGeom prst="rect">
            <a:avLst/>
          </a:prstGeom>
          <a:solidFill>
            <a:schemeClr val="bg2">
              <a:lumMod val="75000"/>
              <a:alpha val="1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05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scoring-up tool presents the piece in score format</a:t>
            </a:r>
          </a:p>
          <a:p>
            <a:pPr>
              <a:lnSpc>
                <a:spcPct val="150000"/>
              </a:lnSpc>
            </a:pPr>
            <a:r>
              <a:rPr lang="en-US" dirty="0"/>
              <a:t>Preserves the original note values</a:t>
            </a:r>
          </a:p>
          <a:p>
            <a:pPr>
              <a:lnSpc>
                <a:spcPct val="150000"/>
              </a:lnSpc>
            </a:pPr>
            <a:r>
              <a:rPr lang="en-US" dirty="0"/>
              <a:t>Facilitates visualizing the vertical sonorities and studying the relation between the voices of a piece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97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AFA57410-EB63-D74E-91E2-E3C9D362A366}"/>
              </a:ext>
            </a:extLst>
          </p:cNvPr>
          <p:cNvGrpSpPr>
            <a:grpSpLocks noChangeAspect="1"/>
          </p:cNvGrpSpPr>
          <p:nvPr/>
        </p:nvGrpSpPr>
        <p:grpSpPr>
          <a:xfrm>
            <a:off x="8049173" y="4983526"/>
            <a:ext cx="2808000" cy="1262706"/>
            <a:chOff x="7544123" y="4789807"/>
            <a:chExt cx="3239355" cy="1456684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1BBAC7E-593F-434F-8F60-2A8A988CE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54819" b="49990"/>
            <a:stretch/>
          </p:blipFill>
          <p:spPr>
            <a:xfrm>
              <a:off x="7544123" y="4789807"/>
              <a:ext cx="3239355" cy="1446478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9A3D3D8-2EFC-F745-A170-2AF874A36001}"/>
                </a:ext>
              </a:extLst>
            </p:cNvPr>
            <p:cNvGrpSpPr/>
            <p:nvPr/>
          </p:nvGrpSpPr>
          <p:grpSpPr>
            <a:xfrm>
              <a:off x="7544123" y="4800013"/>
              <a:ext cx="3239355" cy="1446478"/>
              <a:chOff x="8028694" y="4222610"/>
              <a:chExt cx="3239355" cy="1446478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A24807A-6C9C-504A-ABA8-59B62E0E68F0}"/>
                  </a:ext>
                </a:extLst>
              </p:cNvPr>
              <p:cNvSpPr/>
              <p:nvPr/>
            </p:nvSpPr>
            <p:spPr>
              <a:xfrm>
                <a:off x="8028694" y="4222610"/>
                <a:ext cx="3239355" cy="499620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5E7C03D-5A4D-C648-A2E3-0721CA559D58}"/>
                  </a:ext>
                </a:extLst>
              </p:cNvPr>
              <p:cNvSpPr/>
              <p:nvPr/>
            </p:nvSpPr>
            <p:spPr>
              <a:xfrm>
                <a:off x="8028694" y="4722230"/>
                <a:ext cx="3239355" cy="491903"/>
              </a:xfrm>
              <a:prstGeom prst="rect">
                <a:avLst/>
              </a:prstGeom>
              <a:solidFill>
                <a:srgbClr val="CF6C6A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75FFBE9-7E9D-BF4C-845D-2012AE282EEF}"/>
                  </a:ext>
                </a:extLst>
              </p:cNvPr>
              <p:cNvSpPr/>
              <p:nvPr/>
            </p:nvSpPr>
            <p:spPr>
              <a:xfrm>
                <a:off x="8028694" y="5212328"/>
                <a:ext cx="3239355" cy="456760"/>
              </a:xfrm>
              <a:prstGeom prst="rect">
                <a:avLst/>
              </a:prstGeom>
              <a:solidFill>
                <a:srgbClr val="92D05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330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26</a:t>
            </a:fld>
            <a:endParaRPr lang="en-US"/>
          </a:p>
        </p:txBody>
      </p:sp>
      <p:sp>
        <p:nvSpPr>
          <p:cNvPr id="57" name="Bent Arrow 56">
            <a:extLst>
              <a:ext uri="{FF2B5EF4-FFF2-40B4-BE49-F238E27FC236}">
                <a16:creationId xmlns:a16="http://schemas.microsoft.com/office/drawing/2014/main" id="{F0833E0F-8B1F-3D4F-9D55-5E7741B67E00}"/>
              </a:ext>
            </a:extLst>
          </p:cNvPr>
          <p:cNvSpPr/>
          <p:nvPr/>
        </p:nvSpPr>
        <p:spPr>
          <a:xfrm rot="17759776" flipH="1" flipV="1">
            <a:off x="9940566" y="4072065"/>
            <a:ext cx="1787625" cy="1390468"/>
          </a:xfrm>
          <a:prstGeom prst="bentArrow">
            <a:avLst>
              <a:gd name="adj1" fmla="val 15490"/>
              <a:gd name="adj2" fmla="val 15972"/>
              <a:gd name="adj3" fmla="val 25000"/>
              <a:gd name="adj4" fmla="val 88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BC91398-544D-7640-A64B-5053A0EED93B}"/>
              </a:ext>
            </a:extLst>
          </p:cNvPr>
          <p:cNvGrpSpPr/>
          <p:nvPr/>
        </p:nvGrpSpPr>
        <p:grpSpPr>
          <a:xfrm>
            <a:off x="559232" y="1818207"/>
            <a:ext cx="10052513" cy="4667023"/>
            <a:chOff x="210337" y="1439567"/>
            <a:chExt cx="10282016" cy="4888041"/>
          </a:xfrm>
        </p:grpSpPr>
        <p:sp>
          <p:nvSpPr>
            <p:cNvPr id="59" name="Shape 90">
              <a:extLst>
                <a:ext uri="{FF2B5EF4-FFF2-40B4-BE49-F238E27FC236}">
                  <a16:creationId xmlns:a16="http://schemas.microsoft.com/office/drawing/2014/main" id="{F49739B9-79BA-A644-927C-813E9A859281}"/>
                </a:ext>
              </a:extLst>
            </p:cNvPr>
            <p:cNvSpPr txBox="1"/>
            <p:nvPr/>
          </p:nvSpPr>
          <p:spPr>
            <a:xfrm>
              <a:off x="2006640" y="1587882"/>
              <a:ext cx="777507" cy="39803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b="1" dirty="0">
                  <a:solidFill>
                    <a:schemeClr val="accent4">
                      <a:lumMod val="75000"/>
                    </a:schemeClr>
                  </a:solidFill>
                </a:rPr>
                <a:t>OMR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903FB57-4495-AB41-8EB0-0BB38EE46CF3}"/>
                </a:ext>
              </a:extLst>
            </p:cNvPr>
            <p:cNvSpPr/>
            <p:nvPr/>
          </p:nvSpPr>
          <p:spPr>
            <a:xfrm>
              <a:off x="5391634" y="1458225"/>
              <a:ext cx="2255293" cy="451863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Mensural Scoring-up</a:t>
              </a:r>
            </a:p>
            <a:p>
              <a:pPr algn="ctr"/>
              <a:r>
                <a:rPr lang="en-US" sz="3200" dirty="0"/>
                <a:t>Tool</a:t>
              </a:r>
            </a:p>
            <a:p>
              <a:pPr algn="ctr"/>
              <a:endParaRPr lang="en-US" sz="2000" dirty="0"/>
            </a:p>
            <a:p>
              <a:pPr marL="457200" indent="-457200">
                <a:buAutoNum type="arabicPeriod"/>
              </a:pPr>
              <a:r>
                <a:rPr lang="en-US" sz="2000" dirty="0"/>
                <a:t>Determine note duration</a:t>
              </a:r>
              <a:br>
                <a:rPr lang="en-US" dirty="0"/>
              </a:br>
              <a:r>
                <a:rPr lang="en-US" sz="1400" dirty="0"/>
                <a:t>based on contextual and non-contextual cues</a:t>
              </a:r>
            </a:p>
            <a:p>
              <a:pPr marL="457200" indent="-457200">
                <a:buAutoNum type="arabicPeriod"/>
              </a:pPr>
              <a:endParaRPr lang="en-US" dirty="0"/>
            </a:p>
            <a:p>
              <a:pPr marL="457200" indent="-457200">
                <a:buAutoNum type="arabicPeriod"/>
              </a:pPr>
              <a:r>
                <a:rPr lang="en-US" sz="2000" dirty="0"/>
                <a:t>Merge all files together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D9DE64-C326-494E-9969-C1ED55F588E5}"/>
                </a:ext>
              </a:extLst>
            </p:cNvPr>
            <p:cNvSpPr/>
            <p:nvPr/>
          </p:nvSpPr>
          <p:spPr>
            <a:xfrm>
              <a:off x="2999877" y="1441344"/>
              <a:ext cx="1093610" cy="124913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sz="1550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MEI file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  <a:endParaRPr lang="en-US" sz="1550" dirty="0"/>
            </a:p>
            <a:p>
              <a:pPr algn="ctr" fontAlgn="ctr"/>
              <a:endParaRPr lang="en-US" sz="1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3E47772-603B-3F49-8ED4-C70018F8E5F7}"/>
                </a:ext>
              </a:extLst>
            </p:cNvPr>
            <p:cNvSpPr txBox="1"/>
            <p:nvPr/>
          </p:nvSpPr>
          <p:spPr>
            <a:xfrm>
              <a:off x="2864516" y="2674707"/>
              <a:ext cx="1364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accent5">
                      <a:lumMod val="75000"/>
                    </a:schemeClr>
                  </a:solidFill>
                </a:rPr>
                <a:t>Superius part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10FCB0-0F8A-3047-A44B-B4D661B667B6}"/>
                </a:ext>
              </a:extLst>
            </p:cNvPr>
            <p:cNvSpPr txBox="1"/>
            <p:nvPr/>
          </p:nvSpPr>
          <p:spPr>
            <a:xfrm>
              <a:off x="2679148" y="5989054"/>
              <a:ext cx="1735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B050"/>
                  </a:solidFill>
                </a:rPr>
                <a:t>Contratenor part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8CE8722-6086-ED40-9148-36C92DF572B6}"/>
                </a:ext>
              </a:extLst>
            </p:cNvPr>
            <p:cNvSpPr txBox="1"/>
            <p:nvPr/>
          </p:nvSpPr>
          <p:spPr>
            <a:xfrm>
              <a:off x="2852374" y="4332429"/>
              <a:ext cx="1364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FF0000"/>
                  </a:solidFill>
                </a:rPr>
                <a:t>Tenor part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2A055B7-B9BD-0B42-99FC-7A384F5539B4}"/>
                </a:ext>
              </a:extLst>
            </p:cNvPr>
            <p:cNvCxnSpPr/>
            <p:nvPr/>
          </p:nvCxnSpPr>
          <p:spPr>
            <a:xfrm>
              <a:off x="4309411" y="5378254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8486F35-9933-3D4F-8972-2C62146D5926}"/>
                </a:ext>
              </a:extLst>
            </p:cNvPr>
            <p:cNvCxnSpPr/>
            <p:nvPr/>
          </p:nvCxnSpPr>
          <p:spPr>
            <a:xfrm>
              <a:off x="4309411" y="3682328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C39EC82-D7F7-5145-BEC2-B3852722FC78}"/>
                </a:ext>
              </a:extLst>
            </p:cNvPr>
            <p:cNvCxnSpPr/>
            <p:nvPr/>
          </p:nvCxnSpPr>
          <p:spPr>
            <a:xfrm>
              <a:off x="4305695" y="1976620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593CD40-6C7C-CF46-A928-1241113DA3BC}"/>
                </a:ext>
              </a:extLst>
            </p:cNvPr>
            <p:cNvCxnSpPr/>
            <p:nvPr/>
          </p:nvCxnSpPr>
          <p:spPr>
            <a:xfrm>
              <a:off x="7795627" y="3611726"/>
              <a:ext cx="900007" cy="0"/>
            </a:xfrm>
            <a:prstGeom prst="straightConnector1">
              <a:avLst/>
            </a:prstGeom>
            <a:ln w="889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FBCDFF9-DD7A-3544-996E-D00A3F6BABB3}"/>
                </a:ext>
              </a:extLst>
            </p:cNvPr>
            <p:cNvSpPr txBox="1"/>
            <p:nvPr/>
          </p:nvSpPr>
          <p:spPr>
            <a:xfrm>
              <a:off x="8836585" y="4425540"/>
              <a:ext cx="1655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</a:rPr>
                <a:t>SCORE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276D0CE-564F-C54E-9646-1BDCD054E375}"/>
                </a:ext>
              </a:extLst>
            </p:cNvPr>
            <p:cNvCxnSpPr/>
            <p:nvPr/>
          </p:nvCxnSpPr>
          <p:spPr>
            <a:xfrm>
              <a:off x="2109693" y="2069120"/>
              <a:ext cx="744706" cy="0"/>
            </a:xfrm>
            <a:prstGeom prst="straightConnector1">
              <a:avLst/>
            </a:prstGeom>
            <a:ln w="63500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hape 90">
              <a:extLst>
                <a:ext uri="{FF2B5EF4-FFF2-40B4-BE49-F238E27FC236}">
                  <a16:creationId xmlns:a16="http://schemas.microsoft.com/office/drawing/2014/main" id="{0C547DC6-D5BB-9F4D-A6AA-14E6884D1E3E}"/>
                </a:ext>
              </a:extLst>
            </p:cNvPr>
            <p:cNvSpPr txBox="1"/>
            <p:nvPr/>
          </p:nvSpPr>
          <p:spPr>
            <a:xfrm>
              <a:off x="2006640" y="3275541"/>
              <a:ext cx="777507" cy="39803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b="1" dirty="0">
                  <a:solidFill>
                    <a:schemeClr val="accent4">
                      <a:lumMod val="75000"/>
                    </a:schemeClr>
                  </a:solidFill>
                </a:rPr>
                <a:t>OMR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439772C-00F8-4B4D-B2E5-6E463E9AC953}"/>
                </a:ext>
              </a:extLst>
            </p:cNvPr>
            <p:cNvCxnSpPr/>
            <p:nvPr/>
          </p:nvCxnSpPr>
          <p:spPr>
            <a:xfrm>
              <a:off x="2109693" y="3756781"/>
              <a:ext cx="744706" cy="0"/>
            </a:xfrm>
            <a:prstGeom prst="straightConnector1">
              <a:avLst/>
            </a:prstGeom>
            <a:ln w="63500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Shape 90">
              <a:extLst>
                <a:ext uri="{FF2B5EF4-FFF2-40B4-BE49-F238E27FC236}">
                  <a16:creationId xmlns:a16="http://schemas.microsoft.com/office/drawing/2014/main" id="{F0606D17-3193-DA4B-8BFA-436C5AFFCF95}"/>
                </a:ext>
              </a:extLst>
            </p:cNvPr>
            <p:cNvSpPr txBox="1"/>
            <p:nvPr/>
          </p:nvSpPr>
          <p:spPr>
            <a:xfrm>
              <a:off x="2006640" y="4914526"/>
              <a:ext cx="777507" cy="35538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b="1" dirty="0">
                  <a:solidFill>
                    <a:schemeClr val="accent4">
                      <a:lumMod val="75000"/>
                    </a:schemeClr>
                  </a:solidFill>
                </a:rPr>
                <a:t>OMR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87D4EFA-4E74-C84D-AC55-2195C4A4F030}"/>
                </a:ext>
              </a:extLst>
            </p:cNvPr>
            <p:cNvCxnSpPr/>
            <p:nvPr/>
          </p:nvCxnSpPr>
          <p:spPr>
            <a:xfrm>
              <a:off x="2109693" y="5353113"/>
              <a:ext cx="744706" cy="0"/>
            </a:xfrm>
            <a:prstGeom prst="straightConnector1">
              <a:avLst/>
            </a:prstGeom>
            <a:ln w="63500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624D7E9-4BB5-914C-957C-F1197F53627D}"/>
                </a:ext>
              </a:extLst>
            </p:cNvPr>
            <p:cNvSpPr/>
            <p:nvPr/>
          </p:nvSpPr>
          <p:spPr>
            <a:xfrm>
              <a:off x="2999876" y="3099450"/>
              <a:ext cx="1093610" cy="124913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sz="1550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MEI file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  <a:endParaRPr lang="en-US" sz="1550" dirty="0"/>
            </a:p>
            <a:p>
              <a:pPr algn="ctr" fontAlgn="ctr"/>
              <a:endParaRPr lang="en-US" sz="1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234FC3-2D02-A549-BE95-28ED7B6BDC2E}"/>
                </a:ext>
              </a:extLst>
            </p:cNvPr>
            <p:cNvSpPr/>
            <p:nvPr/>
          </p:nvSpPr>
          <p:spPr>
            <a:xfrm>
              <a:off x="2999876" y="4750477"/>
              <a:ext cx="1093610" cy="124913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sz="1550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MEI file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</a:p>
            <a:p>
              <a:pPr algn="ctr" fontAlgn="ctr"/>
              <a:r>
                <a:rPr lang="en-US" sz="1550" b="1" dirty="0">
                  <a:solidFill>
                    <a:srgbClr val="000000"/>
                  </a:solidFill>
                  <a:latin typeface="Arial" charset="0"/>
                </a:rPr>
                <a:t>_______</a:t>
              </a:r>
              <a:endParaRPr lang="en-US" sz="1550" dirty="0"/>
            </a:p>
            <a:p>
              <a:pPr algn="ctr" fontAlgn="ctr"/>
              <a:endParaRPr lang="en-US" sz="1000" dirty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81C2C2E-27EA-F24D-963A-EDC720D02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81"/>
            <a:stretch/>
          </p:blipFill>
          <p:spPr>
            <a:xfrm>
              <a:off x="210337" y="4844701"/>
              <a:ext cx="1764000" cy="106974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98DC0C8-E91E-4F49-8A77-135FA858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466" y="1439567"/>
              <a:ext cx="1556871" cy="1349707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497046D-9114-F041-A6F7-3880F83C8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337" y="3010478"/>
              <a:ext cx="1764000" cy="150992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99FF061-6B2C-7D46-A2AA-36E5FA5EB792}"/>
                </a:ext>
              </a:extLst>
            </p:cNvPr>
            <p:cNvSpPr/>
            <p:nvPr/>
          </p:nvSpPr>
          <p:spPr>
            <a:xfrm>
              <a:off x="8836585" y="2419156"/>
              <a:ext cx="1655768" cy="2015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 fontAlgn="ctr"/>
              <a:endParaRPr lang="en-US" sz="500" b="1" i="0" u="none" strike="noStrike" dirty="0">
                <a:solidFill>
                  <a:srgbClr val="000000"/>
                </a:solidFill>
                <a:effectLst/>
                <a:latin typeface="Arial" charset="0"/>
              </a:endParaRPr>
            </a:p>
            <a:p>
              <a:pPr algn="ctr" font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Mensural </a:t>
              </a:r>
            </a:p>
            <a:p>
              <a:pPr algn="ctr" fontAlgn="ctr"/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Arial" charset="0"/>
                </a:rPr>
                <a:t>MEI file</a:t>
              </a:r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  <a:endParaRPr lang="en-US" dirty="0"/>
            </a:p>
            <a:p>
              <a:pPr algn="ctr" fontAlgn="ctr"/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________</a:t>
              </a:r>
            </a:p>
            <a:p>
              <a:pPr algn="ctr" fontAlgn="ctr"/>
              <a:endParaRPr lang="en-US" sz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1CC87ED-D7FE-B54D-B684-764F7F6F5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9421" y="4395623"/>
            <a:ext cx="1018342" cy="354965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79DD3A4-CC33-9E4E-9C7D-1ABD5FE96452}"/>
              </a:ext>
            </a:extLst>
          </p:cNvPr>
          <p:cNvSpPr txBox="1"/>
          <p:nvPr/>
        </p:nvSpPr>
        <p:spPr>
          <a:xfrm>
            <a:off x="3286506" y="1192680"/>
            <a:ext cx="169633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Pitch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Note shape</a:t>
            </a:r>
          </a:p>
        </p:txBody>
      </p:sp>
    </p:spTree>
    <p:extLst>
      <p:ext uri="{BB962C8B-B14F-4D97-AF65-F5344CB8AC3E}">
        <p14:creationId xmlns:p14="http://schemas.microsoft.com/office/powerpoint/2010/main" val="2151075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367199" y="1132046"/>
            <a:ext cx="11360800" cy="1896057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r>
              <a:rPr lang="en" sz="5400" b="1" dirty="0"/>
              <a:t>Thank you!</a:t>
            </a:r>
            <a:br>
              <a:rPr lang="en" sz="5400" b="1" dirty="0"/>
            </a:br>
            <a:br>
              <a:rPr lang="en" sz="2000" b="1" dirty="0"/>
            </a:br>
            <a:r>
              <a:rPr lang="en-CA" sz="3600" b="1" dirty="0">
                <a:hlinkClick r:id="rId3"/>
              </a:rPr>
              <a:t>https://github.com/elvis-project/scoring-up</a:t>
            </a:r>
            <a:endParaRPr lang="en" sz="3600" b="1" dirty="0"/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 lang="en"/>
          </a:p>
        </p:txBody>
      </p:sp>
      <p:pic>
        <p:nvPicPr>
          <p:cNvPr id="408" name="Shape 4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8900" y="3098237"/>
            <a:ext cx="5060896" cy="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0233" y="2923413"/>
            <a:ext cx="1036067" cy="103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8900" y="3773472"/>
            <a:ext cx="8117399" cy="21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FA4B4-07A2-5048-9489-3F9983C21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873" y="3047858"/>
            <a:ext cx="1898282" cy="6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16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CBBEF-2B4A-B348-81AF-208DB00538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A7CF2E-1D7B-C340-BBDF-ACFA250A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460500"/>
            <a:ext cx="101727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7460"/>
            <a:ext cx="10820400" cy="54052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Sources of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29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72BF8F-206A-3D4B-90CF-A09AE632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Content Placeholder 11">
            <a:extLst>
              <a:ext uri="{FF2B5EF4-FFF2-40B4-BE49-F238E27FC236}">
                <a16:creationId xmlns:a16="http://schemas.microsoft.com/office/drawing/2014/main" id="{F745ECEF-9187-664E-8D8B-6C48BCC80D8B}"/>
              </a:ext>
            </a:extLst>
          </p:cNvPr>
          <p:cNvGraphicFramePr>
            <a:graphicFrameLocks/>
          </p:cNvGraphicFramePr>
          <p:nvPr/>
        </p:nvGraphicFramePr>
        <p:xfrm>
          <a:off x="685800" y="1194960"/>
          <a:ext cx="10820400" cy="5161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860">
                  <a:extLst>
                    <a:ext uri="{9D8B030D-6E8A-4147-A177-3AD203B41FA5}">
                      <a16:colId xmlns:a16="http://schemas.microsoft.com/office/drawing/2014/main" val="3193724574"/>
                    </a:ext>
                  </a:extLst>
                </a:gridCol>
                <a:gridCol w="4270140">
                  <a:extLst>
                    <a:ext uri="{9D8B030D-6E8A-4147-A177-3AD203B41FA5}">
                      <a16:colId xmlns:a16="http://schemas.microsoft.com/office/drawing/2014/main" val="223635353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7655481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87455816"/>
                    </a:ext>
                  </a:extLst>
                </a:gridCol>
              </a:tblGrid>
              <a:tr h="7113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Types of Error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Instances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Mislabeled 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01978"/>
                  </a:ext>
                </a:extLst>
              </a:tr>
              <a:tr h="450797">
                <a:tc rowSpan="2">
                  <a:txBody>
                    <a:bodyPr/>
                    <a:lstStyle/>
                    <a:p>
                      <a:r>
                        <a:rPr lang="en-US" sz="2400" dirty="0"/>
                        <a:t>Errors in the 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Absence of a dot of division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049561"/>
                  </a:ext>
                </a:extLst>
              </a:tr>
              <a:tr h="4507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Others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285715"/>
                  </a:ext>
                </a:extLst>
              </a:tr>
              <a:tr h="450797">
                <a:tc rowSpan="4">
                  <a:txBody>
                    <a:bodyPr/>
                    <a:lstStyle/>
                    <a:p>
                      <a:r>
                        <a:rPr lang="en-US" sz="2400" dirty="0"/>
                        <a:t>Errors in the experiment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Placement of the dot of division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16148"/>
                  </a:ext>
                </a:extLst>
              </a:tr>
              <a:tr h="4507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Last note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390253"/>
                  </a:ext>
                </a:extLst>
              </a:tr>
              <a:tr h="8114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Missing information regarding the staff-line in which a rest lies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914889"/>
                  </a:ext>
                </a:extLst>
              </a:tr>
              <a:tr h="4507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Others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A775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85289"/>
                  </a:ext>
                </a:extLst>
              </a:tr>
              <a:tr h="811434">
                <a:tc gridSpan="2">
                  <a:txBody>
                    <a:bodyPr/>
                    <a:lstStyle/>
                    <a:p>
                      <a:r>
                        <a:rPr lang="en-US" sz="2400" dirty="0"/>
                        <a:t>Errors due to situations out of the scope of the principles of imperfection and alteration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581394"/>
                  </a:ext>
                </a:extLst>
              </a:tr>
              <a:tr h="510903">
                <a:tc grid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826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5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80130-4C26-3B41-9DB3-16E10592D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2"/>
          <a:stretch/>
        </p:blipFill>
        <p:spPr>
          <a:xfrm>
            <a:off x="690662" y="1400361"/>
            <a:ext cx="10849697" cy="44261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857A46-E90B-C843-8323-E21F2C3B0A65}"/>
              </a:ext>
            </a:extLst>
          </p:cNvPr>
          <p:cNvSpPr/>
          <p:nvPr/>
        </p:nvSpPr>
        <p:spPr>
          <a:xfrm>
            <a:off x="690662" y="1396046"/>
            <a:ext cx="10849697" cy="72664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EA04B-4895-3847-81CF-3A588F87AC4D}"/>
              </a:ext>
            </a:extLst>
          </p:cNvPr>
          <p:cNvSpPr/>
          <p:nvPr/>
        </p:nvSpPr>
        <p:spPr>
          <a:xfrm>
            <a:off x="690661" y="3725831"/>
            <a:ext cx="10849697" cy="59560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99BD29-C158-6B47-94CD-79516C07EF07}"/>
              </a:ext>
            </a:extLst>
          </p:cNvPr>
          <p:cNvSpPr/>
          <p:nvPr/>
        </p:nvSpPr>
        <p:spPr>
          <a:xfrm>
            <a:off x="690661" y="2135942"/>
            <a:ext cx="10849697" cy="717595"/>
          </a:xfrm>
          <a:prstGeom prst="rect">
            <a:avLst/>
          </a:prstGeom>
          <a:solidFill>
            <a:srgbClr val="CF6C6A">
              <a:alpha val="1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A4A92-6935-5E4A-A738-2109EDACDA66}"/>
              </a:ext>
            </a:extLst>
          </p:cNvPr>
          <p:cNvSpPr/>
          <p:nvPr/>
        </p:nvSpPr>
        <p:spPr>
          <a:xfrm>
            <a:off x="690660" y="4321437"/>
            <a:ext cx="10849697" cy="776985"/>
          </a:xfrm>
          <a:prstGeom prst="rect">
            <a:avLst/>
          </a:prstGeom>
          <a:solidFill>
            <a:srgbClr val="CF6C6A">
              <a:alpha val="1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0D4BB9-2207-3D48-AAAC-0C4882EFD42C}"/>
              </a:ext>
            </a:extLst>
          </p:cNvPr>
          <p:cNvSpPr/>
          <p:nvPr/>
        </p:nvSpPr>
        <p:spPr>
          <a:xfrm>
            <a:off x="690660" y="2858046"/>
            <a:ext cx="10849697" cy="731072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9D7D18-C05A-0548-BC6F-801CB684CF70}"/>
              </a:ext>
            </a:extLst>
          </p:cNvPr>
          <p:cNvSpPr/>
          <p:nvPr/>
        </p:nvSpPr>
        <p:spPr>
          <a:xfrm>
            <a:off x="690660" y="5098422"/>
            <a:ext cx="10849697" cy="712688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ED364B3-998C-8245-B0AF-FEBBA21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59" y="365125"/>
            <a:ext cx="10849697" cy="987828"/>
          </a:xfrm>
        </p:spPr>
        <p:txBody>
          <a:bodyPr anchor="ctr"/>
          <a:lstStyle/>
          <a:p>
            <a:r>
              <a:rPr lang="en-US" dirty="0"/>
              <a:t>Scoring up</a:t>
            </a:r>
          </a:p>
        </p:txBody>
      </p:sp>
    </p:spTree>
    <p:extLst>
      <p:ext uri="{BB962C8B-B14F-4D97-AF65-F5344CB8AC3E}">
        <p14:creationId xmlns:p14="http://schemas.microsoft.com/office/powerpoint/2010/main" val="2244506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CFD09-40DC-BC4A-A42F-2BA177ED88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Absence of a dot of division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FA4E6-17A3-6A49-97A3-9F9652E73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A1F02-EA00-984E-BE71-FD12352A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63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E0032-5147-964A-9803-360F75BB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2F28F-2350-7047-8B6E-4C346A62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31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952F304-CBA3-774A-B12B-6F2EF1B28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258" t="1854" r="18520" b="19788"/>
          <a:stretch/>
        </p:blipFill>
        <p:spPr>
          <a:xfrm>
            <a:off x="2207378" y="1027906"/>
            <a:ext cx="7219305" cy="4351338"/>
          </a:xfrm>
        </p:spPr>
      </p:pic>
    </p:spTree>
    <p:extLst>
      <p:ext uri="{BB962C8B-B14F-4D97-AF65-F5344CB8AC3E}">
        <p14:creationId xmlns:p14="http://schemas.microsoft.com/office/powerpoint/2010/main" val="1748147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7CF09B-DF1B-524D-856F-709D4EEAE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258" t="1854" r="18520" b="19788"/>
          <a:stretch/>
        </p:blipFill>
        <p:spPr>
          <a:xfrm>
            <a:off x="515512" y="1890793"/>
            <a:ext cx="5472000" cy="3298191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C823E-2D41-B348-8D6B-48FBBCF9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EC93C-7DC6-B444-9663-DDA47D32B5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31" t="9400" r="20297" b="17533"/>
          <a:stretch/>
        </p:blipFill>
        <p:spPr>
          <a:xfrm>
            <a:off x="6096000" y="1901888"/>
            <a:ext cx="5631372" cy="327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DAA8097-0734-A94F-A6E1-1CFAE7E3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1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78E6A-EE26-5844-9716-4A65F4E36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CCF24F-CF7D-034E-9EED-A7DD0F0CE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113"/>
          <a:stretch/>
        </p:blipFill>
        <p:spPr>
          <a:xfrm>
            <a:off x="838200" y="2150625"/>
            <a:ext cx="10515600" cy="28088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6A544-8150-5246-9439-1C0FB562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96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71A7-E8E8-2948-8B9F-9A4FF543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07C09E-8C8D-FA48-8324-D3E37594F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413"/>
          <a:stretch/>
        </p:blipFill>
        <p:spPr>
          <a:xfrm>
            <a:off x="838200" y="3344995"/>
            <a:ext cx="10515600" cy="27614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86093-05A9-1048-9301-C9E6D0F2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34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7E801B4A-B963-EE4B-8FB1-5357B4CF3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113"/>
          <a:stretch/>
        </p:blipFill>
        <p:spPr>
          <a:xfrm>
            <a:off x="838200" y="536162"/>
            <a:ext cx="10515600" cy="28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8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B0532-A014-9042-BA18-EBDEF7371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FB9EA8-BFB6-984E-A699-38129B6C5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9302" y="365124"/>
            <a:ext cx="8513395" cy="59912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FC6C3-6C69-EC48-BDCA-39D80DB1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01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18CEF-CE97-3142-AFAD-DD18BFE1B3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Placement of the dot of division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1CDE9-2162-4140-A68F-86F3707071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56E9F-3649-4E4C-BE57-57EA8F43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77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13BE2-3B4A-334F-B9A7-BC66B488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A5443C-C32F-4E4F-82AB-9420B1A48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600" cy="39511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1D45A-0D5D-3D4E-8515-F06A5ED8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43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542D-2A83-B24B-A477-795364614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Last note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91DB7-140A-5A4A-B6BD-6F82D12203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CAE71-6A84-7042-8F71-DFA72C3A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77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CA372-763E-E649-B527-972D2E39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E4D522-9346-1546-ABD9-C2ADEFE1F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600" cy="42086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E49D0-58A4-2146-B6D6-A8492769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5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4D596-8325-0E43-B51A-58007150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251368"/>
          </a:xfrm>
        </p:spPr>
        <p:txBody>
          <a:bodyPr anchor="ctr"/>
          <a:lstStyle/>
          <a:p>
            <a:pPr algn="ctr"/>
            <a:r>
              <a:rPr lang="en-US" dirty="0"/>
              <a:t>Mensural Notation</a:t>
            </a:r>
            <a:br>
              <a:rPr lang="en-US" dirty="0"/>
            </a:br>
            <a:r>
              <a:rPr lang="en-US" sz="4800" dirty="0"/>
              <a:t>(An Introduction)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D1240-23BE-264C-8283-E72DBAA2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06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542D-2A83-B24B-A477-795364614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Missing information regarding the staff-line in which a rest lies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91DB7-140A-5A4A-B6BD-6F82D12203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CAE71-6A84-7042-8F71-DFA72C3A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93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8E5F-2780-F542-9D14-E82DC239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1BEE29-16BD-B84D-9877-9339CABB4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252" t="2403" r="9395" b="71808"/>
          <a:stretch/>
        </p:blipFill>
        <p:spPr>
          <a:xfrm>
            <a:off x="666428" y="365125"/>
            <a:ext cx="8872262" cy="2790000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0563B-A6B2-8D4F-A7D1-CA7C06B5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41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87B9969-AFA9-104F-B62F-7BCCFB92D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0" t="51963" r="7512" b="22269"/>
          <a:stretch/>
        </p:blipFill>
        <p:spPr>
          <a:xfrm>
            <a:off x="666427" y="3445230"/>
            <a:ext cx="9224591" cy="279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2662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616-A3DB-7445-8D33-AA2AA998A9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Errors due to situations out of the scope of the principles of imperfection and alteration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088E-BD77-EA42-A37B-F9A5BCA33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C827F-2E15-3444-9DE7-792DEE17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38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DAA5-F821-2447-BEB8-0B952DB8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C002FF-92DB-FF4A-8E81-874FBAB44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003" t="2135" r="13893" b="58457"/>
          <a:stretch/>
        </p:blipFill>
        <p:spPr>
          <a:xfrm>
            <a:off x="266701" y="365125"/>
            <a:ext cx="5829299" cy="3198177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4B1E4B6-981C-1E4C-8898-E4D3F0DFD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52723" r="9638" b="7590"/>
          <a:stretch/>
        </p:blipFill>
        <p:spPr>
          <a:xfrm>
            <a:off x="5094515" y="3342112"/>
            <a:ext cx="6416115" cy="3196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5DD64-FCA4-E949-8C0F-3C90A0A8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30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39C4-B7CC-194F-A248-BE9E12A304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errors (sources)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A9E60-4F42-654F-8C12-317B4B3DD0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DE4F6-52DC-F448-AE0F-FB11DF7C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01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DE2C-2006-7744-8EE1-D3552513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A5B802-8AFA-D946-BA0B-4C6CA3D86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286" y="334129"/>
            <a:ext cx="5289408" cy="61131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7D486-E547-BB43-B4E8-7F433ACE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A2D7F-BDF3-2E4B-943D-0D49DF937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734" y="1005482"/>
            <a:ext cx="5667596" cy="536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39C4-B7CC-194F-A248-BE9E12A304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errors (experiment)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A9E60-4F42-654F-8C12-317B4B3DD0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DE4F6-52DC-F448-AE0F-FB11DF7C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2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2EBC-AA42-A749-A152-ED06EA6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Incompleteness of hemiola group coloration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7198B-0881-7A43-8E0A-231F362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47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A74A77-9A9D-C742-8D6F-09CDE93F3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347976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DE463-0478-A241-83BD-3C8CB645A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186" y="257275"/>
            <a:ext cx="8983522" cy="6285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CAE5DE-B48D-5A40-8A64-E03460BC6CDD}"/>
              </a:ext>
            </a:extLst>
          </p:cNvPr>
          <p:cNvSpPr txBox="1"/>
          <p:nvPr/>
        </p:nvSpPr>
        <p:spPr>
          <a:xfrm>
            <a:off x="2348082" y="5540513"/>
            <a:ext cx="76557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Beinecke Rare Book and Manuscript Library, Yale University</a:t>
            </a:r>
          </a:p>
          <a:p>
            <a:pPr algn="ctr"/>
            <a:r>
              <a:rPr lang="en-US" dirty="0"/>
              <a:t>Mellon Chansonnier (MS 91), 25v-26r</a:t>
            </a:r>
          </a:p>
        </p:txBody>
      </p:sp>
    </p:spTree>
    <p:extLst>
      <p:ext uri="{BB962C8B-B14F-4D97-AF65-F5344CB8AC3E}">
        <p14:creationId xmlns:p14="http://schemas.microsoft.com/office/powerpoint/2010/main" val="66390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15600" y="2970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/>
              <a:t>Mensural Notation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528033" y="1449592"/>
            <a:ext cx="4858800" cy="1061791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85783" indent="-380990">
              <a:buFont typeface="Arial" charset="0"/>
              <a:buChar char="•"/>
            </a:pPr>
            <a:r>
              <a:rPr lang="en-CA"/>
              <a:t>There </a:t>
            </a:r>
            <a:r>
              <a:rPr lang="en" dirty="0"/>
              <a:t>is a clear hierarchy in the note duration</a:t>
            </a:r>
          </a:p>
        </p:txBody>
      </p:sp>
      <p:grpSp>
        <p:nvGrpSpPr>
          <p:cNvPr id="112" name="Shape 112"/>
          <p:cNvGrpSpPr/>
          <p:nvPr/>
        </p:nvGrpSpPr>
        <p:grpSpPr>
          <a:xfrm>
            <a:off x="5512483" y="1683716"/>
            <a:ext cx="1001200" cy="1883333"/>
            <a:chOff x="3430037" y="1344212"/>
            <a:chExt cx="750900" cy="1412500"/>
          </a:xfrm>
        </p:grpSpPr>
        <p:sp>
          <p:nvSpPr>
            <p:cNvPr id="113" name="Shape 113"/>
            <p:cNvSpPr txBox="1"/>
            <p:nvPr/>
          </p:nvSpPr>
          <p:spPr>
            <a:xfrm>
              <a:off x="3459000" y="1344212"/>
              <a:ext cx="6930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algn="ctr"/>
              <a:r>
                <a:rPr lang="en" sz="1467" b="1" i="1"/>
                <a:t>longest</a:t>
              </a:r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3430037" y="2495712"/>
              <a:ext cx="7509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algn="ctr"/>
              <a:r>
                <a:rPr lang="en" sz="1467" b="1" i="1"/>
                <a:t>shortest</a:t>
              </a:r>
            </a:p>
          </p:txBody>
        </p:sp>
        <p:cxnSp>
          <p:nvCxnSpPr>
            <p:cNvPr id="115" name="Shape 115"/>
            <p:cNvCxnSpPr>
              <a:stCxn id="113" idx="2"/>
              <a:endCxn id="114" idx="0"/>
            </p:cNvCxnSpPr>
            <p:nvPr/>
          </p:nvCxnSpPr>
          <p:spPr>
            <a:xfrm>
              <a:off x="3805500" y="1605212"/>
              <a:ext cx="0" cy="890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 lang="en"/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r="3138"/>
          <a:stretch/>
        </p:blipFill>
        <p:spPr>
          <a:xfrm>
            <a:off x="6639367" y="920334"/>
            <a:ext cx="1621200" cy="264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9400" y="881932"/>
            <a:ext cx="4788941" cy="285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 r="57493"/>
          <a:stretch/>
        </p:blipFill>
        <p:spPr>
          <a:xfrm>
            <a:off x="6639400" y="881932"/>
            <a:ext cx="2035632" cy="28508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09"/>
          <p:cNvSpPr txBox="1">
            <a:spLocks/>
          </p:cNvSpPr>
          <p:nvPr/>
        </p:nvSpPr>
        <p:spPr>
          <a:xfrm>
            <a:off x="6639367" y="3915067"/>
            <a:ext cx="4788974" cy="2136822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3" indent="0" algn="ctr">
              <a:buNone/>
            </a:pPr>
            <a:r>
              <a:rPr lang="en-CA" sz="3400" b="1" dirty="0"/>
              <a:t>Mensuration</a:t>
            </a:r>
          </a:p>
          <a:p>
            <a:pPr marL="304793" indent="0" algn="ctr">
              <a:buNone/>
            </a:pPr>
            <a:endParaRPr lang="en-CA" sz="1500" b="1" dirty="0"/>
          </a:p>
          <a:p>
            <a:pPr marL="304793" indent="0" algn="ctr">
              <a:buNone/>
            </a:pPr>
            <a:r>
              <a:rPr lang="en-CA" dirty="0">
                <a:sym typeface="Wingdings"/>
              </a:rPr>
              <a:t>Establishes the relation between the note values (“perfect” or “imperfect”)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AFCD7A-C7A5-AB4A-9E70-0F02F68A6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10909" y="3915067"/>
            <a:ext cx="4394200" cy="711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94F38E-7CC9-6E47-901D-4725E9D3F68D}"/>
              </a:ext>
            </a:extLst>
          </p:cNvPr>
          <p:cNvSpPr txBox="1"/>
          <p:nvPr/>
        </p:nvSpPr>
        <p:spPr>
          <a:xfrm>
            <a:off x="898902" y="4669277"/>
            <a:ext cx="448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 x	    2 x	       1 x 	3 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8E6A82-5C44-5E4D-ABF2-925A38B0AD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13" t="21429" r="59927" b="24849"/>
          <a:stretch/>
        </p:blipFill>
        <p:spPr>
          <a:xfrm>
            <a:off x="1454311" y="4789313"/>
            <a:ext cx="247094" cy="2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304DC3-2703-8E4B-BB3E-7773D02809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13" t="21429" r="59927" b="24849"/>
          <a:stretch/>
        </p:blipFill>
        <p:spPr>
          <a:xfrm>
            <a:off x="2710339" y="4786887"/>
            <a:ext cx="247094" cy="2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996B03-16EB-1E45-8199-D7230B1E6B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13" t="21429" r="59927" b="24849"/>
          <a:stretch/>
        </p:blipFill>
        <p:spPr>
          <a:xfrm>
            <a:off x="3841858" y="4786887"/>
            <a:ext cx="247094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2800B3-077B-F54E-AABB-FBB12AC659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13" t="21429" r="59927" b="24849"/>
          <a:stretch/>
        </p:blipFill>
        <p:spPr>
          <a:xfrm>
            <a:off x="5094392" y="4786887"/>
            <a:ext cx="24709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136" y="988541"/>
            <a:ext cx="10515600" cy="459671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In </a:t>
            </a:r>
            <a:r>
              <a:rPr lang="en-US" b="1" dirty="0"/>
              <a:t>perfect mensurations</a:t>
            </a:r>
            <a:r>
              <a:rPr lang="en-US" dirty="0"/>
              <a:t>, the </a:t>
            </a:r>
            <a:r>
              <a:rPr lang="en-US" b="1" dirty="0"/>
              <a:t>duration </a:t>
            </a:r>
            <a:r>
              <a:rPr lang="en-US" dirty="0"/>
              <a:t>of the individual note symbols is not absolute, but rather </a:t>
            </a:r>
            <a:r>
              <a:rPr lang="en-US" b="1" dirty="0">
                <a:solidFill>
                  <a:srgbClr val="C00000"/>
                </a:solidFill>
              </a:rPr>
              <a:t>depends on context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1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43A5C9-04AB-BC4F-8BD2-CB762C86A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41" y="4768779"/>
            <a:ext cx="5524500" cy="673100"/>
          </a:xfrm>
          <a:prstGeom prst="rect">
            <a:avLst/>
          </a:prstGeom>
        </p:spPr>
      </p:pic>
      <p:sp>
        <p:nvSpPr>
          <p:cNvPr id="140" name="Shape 140"/>
          <p:cNvSpPr txBox="1"/>
          <p:nvPr/>
        </p:nvSpPr>
        <p:spPr>
          <a:xfrm>
            <a:off x="3433712" y="5166277"/>
            <a:ext cx="632400" cy="52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 dirty="0"/>
              <a:t>x 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CA22ACC-F558-AA41-9B95-F5F904F01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075" b="-179"/>
          <a:stretch/>
        </p:blipFill>
        <p:spPr>
          <a:xfrm>
            <a:off x="3516790" y="5277600"/>
            <a:ext cx="524639" cy="302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7D3B7F-26F6-9A4A-A646-7C709ADE1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231" b="-179"/>
          <a:stretch/>
        </p:blipFill>
        <p:spPr>
          <a:xfrm>
            <a:off x="2507345" y="5277600"/>
            <a:ext cx="220984" cy="30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FE602B-2F17-C845-8C44-6712E386D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83" y="3395598"/>
            <a:ext cx="43942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A5816-7438-F247-8A38-C95C294F8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17" y="2226948"/>
            <a:ext cx="3086100" cy="571500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15600" y="410100"/>
            <a:ext cx="11333577" cy="90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900" dirty="0"/>
              <a:t>Examples of Context Changing the Note’s Duration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510600" y="1257900"/>
            <a:ext cx="10786000" cy="7200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pPr>
              <a:buNone/>
            </a:pPr>
            <a:r>
              <a:rPr lang="en" dirty="0"/>
              <a:t>Mensuration:</a:t>
            </a:r>
            <a:r>
              <a:rPr lang="en-CA" dirty="0"/>
              <a:t>   Breve</a:t>
            </a:r>
            <a:r>
              <a:rPr lang="en" dirty="0"/>
              <a:t> = 3</a:t>
            </a:r>
            <a:r>
              <a:rPr lang="en-CA" dirty="0"/>
              <a:t>	   </a:t>
            </a:r>
            <a:r>
              <a:rPr lang="en" dirty="0"/>
              <a:t>→</a:t>
            </a:r>
            <a:r>
              <a:rPr lang="en-CA" dirty="0"/>
              <a:t>	Breves </a:t>
            </a:r>
            <a:r>
              <a:rPr lang="en" dirty="0"/>
              <a:t>are perfect by default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 lang="en"/>
          </a:p>
        </p:txBody>
      </p:sp>
      <p:sp>
        <p:nvSpPr>
          <p:cNvPr id="131" name="Shape 131"/>
          <p:cNvSpPr/>
          <p:nvPr/>
        </p:nvSpPr>
        <p:spPr>
          <a:xfrm>
            <a:off x="884367" y="2079667"/>
            <a:ext cx="1152000" cy="957522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2" name="Shape 132"/>
          <p:cNvSpPr/>
          <p:nvPr/>
        </p:nvSpPr>
        <p:spPr>
          <a:xfrm>
            <a:off x="2031267" y="2079733"/>
            <a:ext cx="1152000" cy="957456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3" name="Shape 133"/>
          <p:cNvSpPr/>
          <p:nvPr/>
        </p:nvSpPr>
        <p:spPr>
          <a:xfrm>
            <a:off x="884367" y="3316267"/>
            <a:ext cx="1152000" cy="973068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4" name="Shape 134"/>
          <p:cNvSpPr/>
          <p:nvPr/>
        </p:nvSpPr>
        <p:spPr>
          <a:xfrm>
            <a:off x="3194400" y="3312347"/>
            <a:ext cx="1152000" cy="976988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7" name="Shape 137"/>
          <p:cNvSpPr/>
          <p:nvPr/>
        </p:nvSpPr>
        <p:spPr>
          <a:xfrm>
            <a:off x="884367" y="3309549"/>
            <a:ext cx="2304000" cy="979786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8" name="Shape 138"/>
          <p:cNvSpPr/>
          <p:nvPr/>
        </p:nvSpPr>
        <p:spPr>
          <a:xfrm>
            <a:off x="884367" y="4654800"/>
            <a:ext cx="1152000" cy="939988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9" name="Shape 139"/>
          <p:cNvSpPr/>
          <p:nvPr/>
        </p:nvSpPr>
        <p:spPr>
          <a:xfrm>
            <a:off x="4330813" y="4654800"/>
            <a:ext cx="1152000" cy="939988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2" name="Shape 142"/>
          <p:cNvSpPr/>
          <p:nvPr/>
        </p:nvSpPr>
        <p:spPr>
          <a:xfrm>
            <a:off x="2031277" y="4654800"/>
            <a:ext cx="2304000" cy="938868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3" name="Shape 143"/>
          <p:cNvSpPr txBox="1"/>
          <p:nvPr/>
        </p:nvSpPr>
        <p:spPr>
          <a:xfrm>
            <a:off x="7338312" y="3294801"/>
            <a:ext cx="2926579" cy="80171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CA" sz="2400" b="1" dirty="0"/>
              <a:t>Imperfection</a:t>
            </a:r>
          </a:p>
          <a:p>
            <a:r>
              <a:rPr lang="en" sz="2400" dirty="0"/>
              <a:t>Perfect → Imperfect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7338312" y="4779561"/>
            <a:ext cx="1679700" cy="52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 b="1" dirty="0"/>
              <a:t>Alteration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1" t="-8950"/>
          <a:stretch/>
        </p:blipFill>
        <p:spPr>
          <a:xfrm>
            <a:off x="3288210" y="5589327"/>
            <a:ext cx="880096" cy="342432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961935" y="3097620"/>
            <a:ext cx="3456229" cy="2344259"/>
          </a:xfrm>
          <a:prstGeom prst="roundRect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51283" y="2240389"/>
            <a:ext cx="2477532" cy="1015663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Principles of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Imperfection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and Alteration</a:t>
            </a:r>
          </a:p>
        </p:txBody>
      </p:sp>
      <p:sp>
        <p:nvSpPr>
          <p:cNvPr id="27" name="Shape 132">
            <a:extLst>
              <a:ext uri="{FF2B5EF4-FFF2-40B4-BE49-F238E27FC236}">
                <a16:creationId xmlns:a16="http://schemas.microsoft.com/office/drawing/2014/main" id="{7097F486-1711-364F-8498-47842416B57B}"/>
              </a:ext>
            </a:extLst>
          </p:cNvPr>
          <p:cNvSpPr/>
          <p:nvPr/>
        </p:nvSpPr>
        <p:spPr>
          <a:xfrm>
            <a:off x="3199435" y="2082072"/>
            <a:ext cx="1152000" cy="955117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8893-D5EC-234F-97D1-04B7E089F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43" y="2726849"/>
            <a:ext cx="795812" cy="3018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749713-695E-C04A-B242-8A86561DC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79" y="2725200"/>
            <a:ext cx="795812" cy="3018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2BDC24-EC37-404A-90F5-B67CF609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685" y="2725200"/>
            <a:ext cx="795812" cy="3018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BAAC046-DC47-B143-8A0F-D62EA31CC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494" y="3976112"/>
            <a:ext cx="795812" cy="3018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CC58FA4-2F97-024A-B21F-63014856E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907" y="5277600"/>
            <a:ext cx="795812" cy="3018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96ECA6-B529-9840-AABA-59923322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31" y="5277600"/>
            <a:ext cx="795812" cy="301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45B74C-4905-6743-859E-8BBADD0BB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19" y="3974400"/>
            <a:ext cx="797236" cy="302400"/>
          </a:xfrm>
          <a:prstGeom prst="rect">
            <a:avLst/>
          </a:prstGeom>
        </p:spPr>
      </p:pic>
      <p:cxnSp>
        <p:nvCxnSpPr>
          <p:cNvPr id="136" name="Shape 136"/>
          <p:cNvCxnSpPr/>
          <p:nvPr/>
        </p:nvCxnSpPr>
        <p:spPr>
          <a:xfrm flipH="1">
            <a:off x="1585472" y="3971871"/>
            <a:ext cx="269600" cy="320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56A6523-6B37-C948-B1B5-E4B9944E188B}"/>
              </a:ext>
            </a:extLst>
          </p:cNvPr>
          <p:cNvSpPr/>
          <p:nvPr/>
        </p:nvSpPr>
        <p:spPr>
          <a:xfrm>
            <a:off x="6585692" y="5480628"/>
            <a:ext cx="4208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200" b="1" dirty="0">
                <a:solidFill>
                  <a:schemeClr val="accent6">
                    <a:lumMod val="75000"/>
                  </a:schemeClr>
                </a:solidFill>
              </a:rPr>
              <a:t>Franco of Cologne</a:t>
            </a:r>
          </a:p>
          <a:p>
            <a:pPr algn="ctr"/>
            <a:r>
              <a:rPr lang="en-CA" sz="2200" i="1" dirty="0">
                <a:solidFill>
                  <a:schemeClr val="accent6">
                    <a:lumMod val="75000"/>
                  </a:schemeClr>
                </a:solidFill>
              </a:rPr>
              <a:t>Ars Cantus </a:t>
            </a:r>
            <a:r>
              <a:rPr lang="en-CA" sz="2200" i="1" dirty="0" err="1">
                <a:solidFill>
                  <a:schemeClr val="accent6">
                    <a:lumMod val="75000"/>
                  </a:schemeClr>
                </a:solidFill>
              </a:rPr>
              <a:t>Mensurabilis</a:t>
            </a:r>
            <a:r>
              <a:rPr lang="en-CA" sz="2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sz="2200" dirty="0">
                <a:solidFill>
                  <a:schemeClr val="accent6">
                    <a:lumMod val="75000"/>
                  </a:schemeClr>
                </a:solidFill>
              </a:rPr>
              <a:t>(ca. 1280)</a:t>
            </a:r>
            <a:endParaRPr lang="en-US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DC8ED5B-8D85-6340-AE00-F03226745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075" b="-179"/>
          <a:stretch/>
        </p:blipFill>
        <p:spPr>
          <a:xfrm>
            <a:off x="1054800" y="3974400"/>
            <a:ext cx="524639" cy="302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5851B7-95E8-4549-BDC5-28BC70C08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231" b="-179"/>
          <a:stretch/>
        </p:blipFill>
        <p:spPr>
          <a:xfrm>
            <a:off x="2507345" y="3974400"/>
            <a:ext cx="220984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0" grpId="1"/>
      <p:bldP spid="131" grpId="0" animBg="1"/>
      <p:bldP spid="132" grpId="0" animBg="1"/>
      <p:bldP spid="133" grpId="0" animBg="1"/>
      <p:bldP spid="134" grpId="0" animBg="1"/>
      <p:bldP spid="138" grpId="0" animBg="1"/>
      <p:bldP spid="139" grpId="0" animBg="1"/>
      <p:bldP spid="143" grpId="0"/>
      <p:bldP spid="144" grpId="0"/>
      <p:bldP spid="30" grpId="0" animBg="1"/>
      <p:bldP spid="31" grpId="0" animBg="1"/>
      <p:bldP spid="2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4D596-8325-0E43-B51A-58007150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251368"/>
          </a:xfrm>
        </p:spPr>
        <p:txBody>
          <a:bodyPr anchor="ctr"/>
          <a:lstStyle/>
          <a:p>
            <a:pPr algn="ctr"/>
            <a:r>
              <a:rPr lang="en-US" dirty="0"/>
              <a:t>The Scoring-up Tool 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D1240-23BE-264C-8283-E72DBAA2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D0A19-ECB0-1B4B-B8D3-F4B6C0AE6E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72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2554</Words>
  <Application>Microsoft Macintosh PowerPoint</Application>
  <PresentationFormat>Widescreen</PresentationFormat>
  <Paragraphs>545</Paragraphs>
  <Slides>47</Slides>
  <Notes>46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Wingdings</vt:lpstr>
      <vt:lpstr>Office Theme</vt:lpstr>
      <vt:lpstr>1_Office Theme</vt:lpstr>
      <vt:lpstr>The Mensural Scoring-up Tool</vt:lpstr>
      <vt:lpstr>PowerPoint Presentation</vt:lpstr>
      <vt:lpstr>Scoring up</vt:lpstr>
      <vt:lpstr>Mensural Notation (An Introduction)</vt:lpstr>
      <vt:lpstr>PowerPoint Presentation</vt:lpstr>
      <vt:lpstr>Mensural Notation</vt:lpstr>
      <vt:lpstr>In perfect mensurations, the duration of the individual note symbols is not absolute, but rather depends on context</vt:lpstr>
      <vt:lpstr>Examples of Context Changing the Note’s Duration</vt:lpstr>
      <vt:lpstr>The Scoring-up Tool </vt:lpstr>
      <vt:lpstr>Algorithm</vt:lpstr>
      <vt:lpstr>Example: (sequence bounded by breves) </vt:lpstr>
      <vt:lpstr>PowerPoint Presentation</vt:lpstr>
      <vt:lpstr>PowerPoint Presentation</vt:lpstr>
      <vt:lpstr>Example: (sequence bounded by breves) </vt:lpstr>
      <vt:lpstr>Example: (sequence bounded by breves) </vt:lpstr>
      <vt:lpstr>Example: (sequence bounded by breves) </vt:lpstr>
      <vt:lpstr>Scoring-up Tool</vt:lpstr>
      <vt:lpstr>Scoring-up Tool</vt:lpstr>
      <vt:lpstr>PowerPoint Presentation</vt:lpstr>
      <vt:lpstr>Data used for the Experiment</vt:lpstr>
      <vt:lpstr>Results</vt:lpstr>
      <vt:lpstr>Example: Three Separate Parts</vt:lpstr>
      <vt:lpstr>In Quasi-Score Format – Without Scoring-up Tool (notes are not aligned)</vt:lpstr>
      <vt:lpstr>In Score Format – With Scoring-up Tool (modification values encoded)</vt:lpstr>
      <vt:lpstr>Conclusions</vt:lpstr>
      <vt:lpstr>Future Work</vt:lpstr>
      <vt:lpstr>Thank you!  https://github.com/elvis-project/scoring-up</vt:lpstr>
      <vt:lpstr>PowerPoint Presentation</vt:lpstr>
      <vt:lpstr>Sources of Error</vt:lpstr>
      <vt:lpstr>Absence of a dot of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Placement of the dot of division</vt:lpstr>
      <vt:lpstr>PowerPoint Presentation</vt:lpstr>
      <vt:lpstr>Last note</vt:lpstr>
      <vt:lpstr>PowerPoint Presentation</vt:lpstr>
      <vt:lpstr>Missing information regarding the staff-line in which a rest lies</vt:lpstr>
      <vt:lpstr>PowerPoint Presentation</vt:lpstr>
      <vt:lpstr>Errors due to situations out of the scope of the principles of imperfection and alteration</vt:lpstr>
      <vt:lpstr>PowerPoint Presentation</vt:lpstr>
      <vt:lpstr>Other errors (sources)</vt:lpstr>
      <vt:lpstr>PowerPoint Presentation</vt:lpstr>
      <vt:lpstr>Other errors (experiment)</vt:lpstr>
      <vt:lpstr>Incompleteness of hemiola group coloration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Scoring up of Music Written in Mensural Notation</dc:title>
  <dc:creator>thomaemartha@gmail.com</dc:creator>
  <cp:lastModifiedBy>Martha Thomae Elias</cp:lastModifiedBy>
  <cp:revision>324</cp:revision>
  <cp:lastPrinted>2019-11-08T10:10:20Z</cp:lastPrinted>
  <dcterms:created xsi:type="dcterms:W3CDTF">2017-07-28T16:01:23Z</dcterms:created>
  <dcterms:modified xsi:type="dcterms:W3CDTF">2019-11-09T09:04:20Z</dcterms:modified>
</cp:coreProperties>
</file>