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59" r:id="rId3"/>
    <p:sldId id="263" r:id="rId4"/>
    <p:sldId id="299" r:id="rId5"/>
    <p:sldId id="282" r:id="rId6"/>
    <p:sldId id="300" r:id="rId7"/>
    <p:sldId id="267" r:id="rId8"/>
    <p:sldId id="271" r:id="rId9"/>
    <p:sldId id="292" r:id="rId10"/>
    <p:sldId id="301" r:id="rId11"/>
    <p:sldId id="303" r:id="rId12"/>
    <p:sldId id="302" r:id="rId13"/>
    <p:sldId id="304" r:id="rId14"/>
    <p:sldId id="272" r:id="rId15"/>
    <p:sldId id="273" r:id="rId16"/>
    <p:sldId id="296" r:id="rId17"/>
    <p:sldId id="287" r:id="rId18"/>
    <p:sldId id="297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9" autoAdjust="0"/>
    <p:restoredTop sz="92327" autoAdjust="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C42E5-B885-431C-AE47-F7FAB0F7ABA7}" type="datetimeFigureOut">
              <a:rPr lang="en-CA" smtClean="0"/>
              <a:t>2019-09-19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912F2-9B66-4DC3-875F-77A54387C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55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ope.com/jargon/p/punccard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329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Why standardize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69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69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Definition slides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41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Image:</a:t>
            </a:r>
            <a:r>
              <a:rPr lang="en-CA" baseline="0" smtClean="0"/>
              <a:t> </a:t>
            </a:r>
            <a:r>
              <a:rPr lang="en-CA" smtClean="0">
                <a:hlinkClick r:id="rId3"/>
              </a:rPr>
              <a:t>https://www.computerhope.com/jargon/p/punccard.htm</a:t>
            </a:r>
            <a:endParaRPr lang="en-CA" smtClean="0"/>
          </a:p>
          <a:p>
            <a:endParaRPr lang="en-CA" smtClean="0"/>
          </a:p>
          <a:p>
            <a:r>
              <a:rPr lang="en-CA" smtClean="0"/>
              <a:t>128 character limit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91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example of all of the manuscripts</a:t>
            </a:r>
            <a:r>
              <a:rPr lang="en-CA" baseline="0" smtClean="0"/>
              <a:t> with this </a:t>
            </a:r>
            <a:r>
              <a:rPr lang="en-CA" i="1" baseline="0" smtClean="0"/>
              <a:t>differentia</a:t>
            </a:r>
          </a:p>
          <a:p>
            <a:endParaRPr lang="en-CA" i="1" baseline="0" smtClean="0"/>
          </a:p>
          <a:p>
            <a:r>
              <a:rPr lang="en-CA" i="1" baseline="0" smtClean="0"/>
              <a:t>82 manuscripts</a:t>
            </a:r>
          </a:p>
          <a:p>
            <a:r>
              <a:rPr lang="en-CA" i="1" baseline="0" smtClean="0"/>
              <a:t>30 theorists tonaries</a:t>
            </a:r>
          </a:p>
          <a:p>
            <a:r>
              <a:rPr lang="en-CA" i="1" baseline="0" smtClean="0"/>
              <a:t>mode 1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69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example of all of the manuscripts</a:t>
            </a:r>
            <a:r>
              <a:rPr lang="en-CA" baseline="0" smtClean="0"/>
              <a:t> with this </a:t>
            </a:r>
            <a:r>
              <a:rPr lang="en-CA" i="1" baseline="0" smtClean="0"/>
              <a:t>differentia</a:t>
            </a:r>
          </a:p>
          <a:p>
            <a:endParaRPr lang="en-CA" i="1" baseline="0" smtClean="0"/>
          </a:p>
          <a:p>
            <a:r>
              <a:rPr lang="en-CA" i="1" baseline="0" smtClean="0"/>
              <a:t>82 manuscripts</a:t>
            </a:r>
          </a:p>
          <a:p>
            <a:r>
              <a:rPr lang="en-CA" i="1" baseline="0" smtClean="0"/>
              <a:t>30 theorists tonaries</a:t>
            </a:r>
          </a:p>
          <a:p>
            <a:r>
              <a:rPr lang="en-CA" i="1" baseline="0" smtClean="0"/>
              <a:t>mode 1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69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Explanation of standardization system </a:t>
            </a:r>
          </a:p>
          <a:p>
            <a:endParaRPr lang="en-CA" smtClean="0"/>
          </a:p>
          <a:p>
            <a:r>
              <a:rPr lang="en-CA" smtClean="0"/>
              <a:t>T7aA</a:t>
            </a:r>
            <a:r>
              <a:rPr lang="en-CA" baseline="0" smtClean="0"/>
              <a:t> – appears in 70 manuscripts</a:t>
            </a:r>
          </a:p>
          <a:p>
            <a:endParaRPr lang="en-CA" baseline="0" smtClean="0"/>
          </a:p>
          <a:p>
            <a:r>
              <a:rPr lang="en-CA" baseline="0" smtClean="0"/>
              <a:t>T7aB – starts on D; T7aC – starts on F (1 manuscript each)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79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Groups </a:t>
            </a:r>
            <a:r>
              <a:rPr lang="en-CA" i="1" smtClean="0"/>
              <a:t>differentia</a:t>
            </a:r>
            <a:r>
              <a:rPr lang="en-CA" i="0" baseline="0" smtClean="0"/>
              <a:t> found in manuscripts with this particular data set</a:t>
            </a:r>
          </a:p>
          <a:p>
            <a:endParaRPr lang="en-CA" i="0" baseline="0" smtClean="0"/>
          </a:p>
          <a:p>
            <a:r>
              <a:rPr lang="en-CA" i="0" baseline="0" smtClean="0"/>
              <a:t>Also summary of the Dominican manuscripts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93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Differentiae</a:t>
            </a:r>
            <a:r>
              <a:rPr lang="en-CA" baseline="0" smtClean="0"/>
              <a:t> Database – multiple access points, so that </a:t>
            </a:r>
            <a:r>
              <a:rPr lang="en-CA" i="1" baseline="0" smtClean="0"/>
              <a:t>differentia </a:t>
            </a:r>
            <a:r>
              <a:rPr lang="en-CA" i="0" baseline="0" smtClean="0"/>
              <a:t>and their relationships to each other, and their accompanying antiphons can be studied from multiple vantage points; multiple ways of assessing similarity and dissimilarity; ability to incorporate the standardized </a:t>
            </a:r>
            <a:r>
              <a:rPr lang="en-CA" i="1" baseline="0" smtClean="0"/>
              <a:t>differentia</a:t>
            </a:r>
            <a:r>
              <a:rPr lang="en-CA" i="0" baseline="0" smtClean="0"/>
              <a:t> ID into future manuscript indices</a:t>
            </a:r>
            <a:endParaRPr lang="en-CA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79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Differentiae</a:t>
            </a:r>
            <a:r>
              <a:rPr lang="en-CA" baseline="0" smtClean="0"/>
              <a:t> Database – multiple access points, so that </a:t>
            </a:r>
            <a:r>
              <a:rPr lang="en-CA" i="1" baseline="0" smtClean="0"/>
              <a:t>differentia </a:t>
            </a:r>
            <a:r>
              <a:rPr lang="en-CA" i="0" baseline="0" smtClean="0"/>
              <a:t>and their relationships to each other, and their accompanying antiphons can be studied from multiple vantage points; multiple ways of assessing similarity and dissimilarity; ability to incorporate the standardized </a:t>
            </a:r>
            <a:r>
              <a:rPr lang="en-CA" i="1" baseline="0" smtClean="0"/>
              <a:t>differentia</a:t>
            </a:r>
            <a:r>
              <a:rPr lang="en-CA" i="0" baseline="0" smtClean="0"/>
              <a:t> ID into future manuscript indices</a:t>
            </a:r>
            <a:endParaRPr lang="en-CA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12F2-9B66-4DC3-875F-77A54387C7D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79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A6F9-4783-4F6C-BF5E-933C684B46B2}" type="datetime1">
              <a:rPr lang="en-CA" smtClean="0"/>
              <a:t>2019-09-19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9E9D-AE04-4D33-AF9F-C7B22785B3EF}" type="datetime1">
              <a:rPr lang="en-CA" smtClean="0"/>
              <a:t>2019-09-19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43B9-D6CA-4E52-937B-69042A661BFC}" type="datetime1">
              <a:rPr lang="en-CA" smtClean="0"/>
              <a:t>2019-09-19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6F4D-FB07-426C-BB96-2226B58BF150}" type="datetime1">
              <a:rPr lang="en-CA" smtClean="0"/>
              <a:t>2019-09-19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67B6-0281-4C73-A184-9536138B59B0}" type="datetime1">
              <a:rPr lang="en-CA" smtClean="0"/>
              <a:t>2019-09-19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DA06-5FA3-49E1-9602-DA33D894A562}" type="datetime1">
              <a:rPr lang="en-CA" smtClean="0"/>
              <a:t>2019-09-19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721F-C8FE-4005-B11A-DB9BE870CCC2}" type="datetime1">
              <a:rPr lang="en-CA" smtClean="0"/>
              <a:t>2019-09-19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9577-BD59-46C9-83C4-B729BA449296}" type="datetime1">
              <a:rPr lang="en-CA" smtClean="0"/>
              <a:t>2019-09-19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DBF8-7ECA-43DE-8EC7-5D41156427C0}" type="datetime1">
              <a:rPr lang="en-CA" smtClean="0"/>
              <a:t>2019-09-19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2D71-55F1-4590-AB8B-14CDB914787D}" type="datetime1">
              <a:rPr lang="en-CA" smtClean="0"/>
              <a:t>2019-09-19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B73-9A27-4337-A904-9A8A62E5A466}" type="datetime1">
              <a:rPr lang="en-CA" smtClean="0"/>
              <a:t>2019-09-19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A0AB361-EA31-4D61-8B26-AA75AE6EC3B5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90D53A-9925-477C-AB0D-3B1E1734C4CF}" type="datetime1">
              <a:rPr lang="en-CA" smtClean="0"/>
              <a:t>2019-09-19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fferentiaedatabas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jp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jp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jp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jp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656" y="2996952"/>
            <a:ext cx="7992888" cy="2232247"/>
          </a:xfrm>
        </p:spPr>
        <p:txBody>
          <a:bodyPr/>
          <a:lstStyle/>
          <a:p>
            <a:r>
              <a:rPr lang="en-CA" sz="3800" b="1" i="1" smtClean="0">
                <a:solidFill>
                  <a:schemeClr val="tx1"/>
                </a:solidFill>
              </a:rPr>
              <a:t>Differentiae Database</a:t>
            </a:r>
            <a:r>
              <a:rPr lang="en-CA" sz="3800" b="1" i="1" smtClean="0"/>
              <a:t/>
            </a:r>
            <a:br>
              <a:rPr lang="en-CA" sz="3800" b="1" i="1" smtClean="0"/>
            </a:br>
            <a:r>
              <a:rPr lang="en-CA" sz="2400" b="1" i="1" smtClean="0"/>
              <a:t/>
            </a:r>
            <a:br>
              <a:rPr lang="en-CA" sz="2400" b="1" i="1" smtClean="0"/>
            </a:br>
            <a:r>
              <a:rPr lang="en-CA" sz="2400" smtClean="0">
                <a:hlinkClick r:id="rId3"/>
              </a:rPr>
              <a:t>http://differentiaedatabase.com </a:t>
            </a:r>
            <a:r>
              <a:rPr lang="en-CA" sz="3800" b="1" i="1" smtClean="0"/>
              <a:t/>
            </a:r>
            <a:br>
              <a:rPr lang="en-CA" sz="3800" b="1" i="1" smtClean="0"/>
            </a:b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6680016" cy="1066800"/>
          </a:xfrm>
        </p:spPr>
        <p:txBody>
          <a:bodyPr>
            <a:normAutofit lnSpcReduction="10000"/>
          </a:bodyPr>
          <a:lstStyle/>
          <a:p>
            <a:r>
              <a:rPr lang="en-CA" smtClean="0"/>
              <a:t>Rebecca Shaw</a:t>
            </a:r>
          </a:p>
          <a:p>
            <a:r>
              <a:rPr lang="en-CA" smtClean="0"/>
              <a:t>SIMSSA XIX (September 21, 2019)</a:t>
            </a:r>
          </a:p>
          <a:p>
            <a:r>
              <a:rPr lang="en-CA" smtClean="0"/>
              <a:t>r.shaw@utoronto.ca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10191" r="-289" b="-10191"/>
          <a:stretch/>
        </p:blipFill>
        <p:spPr bwMode="auto">
          <a:xfrm>
            <a:off x="467544" y="347216"/>
            <a:ext cx="7112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2348880"/>
            <a:ext cx="1656184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439382"/>
            <a:ext cx="235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smtClean="0">
                <a:solidFill>
                  <a:schemeClr val="tx2"/>
                </a:solidFill>
              </a:rPr>
              <a:t>Username: admin</a:t>
            </a:r>
          </a:p>
          <a:p>
            <a:r>
              <a:rPr lang="en-CA" sz="1600" smtClean="0">
                <a:solidFill>
                  <a:schemeClr val="tx2"/>
                </a:solidFill>
              </a:rPr>
              <a:t>Password: Dalhousie2019</a:t>
            </a:r>
            <a:endParaRPr lang="en-CA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114953" cy="67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9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06"/>
            <a:ext cx="7921046" cy="683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10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114953" cy="67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11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711"/>
            <a:ext cx="7704855" cy="677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12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57119" cy="468667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95" y="2780928"/>
            <a:ext cx="4338685" cy="39604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08639" y="260648"/>
            <a:ext cx="4655849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mtClean="0"/>
              <a:t>provenance</a:t>
            </a:r>
          </a:p>
          <a:p>
            <a:r>
              <a:rPr lang="en-CA" smtClean="0"/>
              <a:t>century</a:t>
            </a:r>
          </a:p>
          <a:p>
            <a:r>
              <a:rPr lang="en-CA" smtClean="0"/>
              <a:t>monastic order or cathedral</a:t>
            </a:r>
          </a:p>
          <a:p>
            <a:r>
              <a:rPr lang="en-CA" smtClean="0"/>
              <a:t>male/female monastic order</a:t>
            </a:r>
          </a:p>
          <a:p>
            <a:r>
              <a:rPr lang="en-CA" smtClean="0"/>
              <a:t>style of notation </a:t>
            </a:r>
          </a:p>
          <a:p>
            <a:r>
              <a:rPr lang="en-CA" smtClean="0"/>
              <a:t>type of </a:t>
            </a:r>
            <a:r>
              <a:rPr lang="en-CA" i="1" smtClean="0"/>
              <a:t>differentia</a:t>
            </a:r>
            <a:endParaRPr lang="en-CA" smtClean="0"/>
          </a:p>
          <a:p>
            <a:pPr lvl="1"/>
            <a:endParaRPr lang="en-CA" smtClean="0"/>
          </a:p>
          <a:p>
            <a:pPr lvl="1"/>
            <a:endParaRPr lang="en-CA" smtClean="0"/>
          </a:p>
          <a:p>
            <a:pPr marL="411480" lvl="1" indent="0">
              <a:buFont typeface="Arial" pitchFamily="34" charset="0"/>
              <a:buNone/>
            </a:pPr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51520" y="6433591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13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2858616"/>
          </a:xfrm>
        </p:spPr>
        <p:txBody>
          <a:bodyPr numCol="2">
            <a:normAutofit/>
          </a:bodyPr>
          <a:lstStyle/>
          <a:p>
            <a:r>
              <a:rPr lang="en-CA" smtClean="0"/>
              <a:t>standardized </a:t>
            </a:r>
            <a:r>
              <a:rPr lang="en-CA" i="1" smtClean="0"/>
              <a:t>differentia </a:t>
            </a:r>
            <a:r>
              <a:rPr lang="en-CA" smtClean="0"/>
              <a:t>ID</a:t>
            </a:r>
          </a:p>
          <a:p>
            <a:endParaRPr lang="en-CA" smtClean="0"/>
          </a:p>
          <a:p>
            <a:r>
              <a:rPr lang="en-CA" i="1" smtClean="0"/>
              <a:t>saeculorum</a:t>
            </a:r>
          </a:p>
          <a:p>
            <a:r>
              <a:rPr lang="en-CA" i="1" smtClean="0"/>
              <a:t>amen</a:t>
            </a:r>
          </a:p>
          <a:p>
            <a:r>
              <a:rPr lang="en-CA" smtClean="0"/>
              <a:t>mode</a:t>
            </a:r>
          </a:p>
          <a:p>
            <a:r>
              <a:rPr lang="en-CA" smtClean="0"/>
              <a:t>pitch contour</a:t>
            </a:r>
          </a:p>
          <a:p>
            <a:r>
              <a:rPr lang="en-CA"/>
              <a:t>syllabic contour</a:t>
            </a:r>
          </a:p>
          <a:p>
            <a:pPr marL="114300" indent="0">
              <a:buNone/>
            </a:pPr>
            <a:endParaRPr lang="en-CA" smtClean="0"/>
          </a:p>
          <a:p>
            <a:endParaRPr lang="en-CA" smtClean="0"/>
          </a:p>
          <a:p>
            <a:r>
              <a:rPr lang="en-CA" smtClean="0"/>
              <a:t>direction of movement</a:t>
            </a:r>
          </a:p>
          <a:p>
            <a:r>
              <a:rPr lang="en-CA" smtClean="0"/>
              <a:t>interval of movement</a:t>
            </a:r>
          </a:p>
          <a:p>
            <a:r>
              <a:rPr lang="en-CA" smtClean="0"/>
              <a:t>range</a:t>
            </a:r>
          </a:p>
          <a:p>
            <a:r>
              <a:rPr lang="en-CA" smtClean="0"/>
              <a:t>inclusion of liquescents</a:t>
            </a:r>
          </a:p>
          <a:p>
            <a:r>
              <a:rPr lang="en-CA" smtClean="0"/>
              <a:t>transposition</a:t>
            </a:r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928992" cy="350224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3971" y="6400516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14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08112"/>
            <a:ext cx="7620000" cy="5141168"/>
          </a:xfrm>
        </p:spPr>
        <p:txBody>
          <a:bodyPr>
            <a:normAutofit/>
          </a:bodyPr>
          <a:lstStyle/>
          <a:p>
            <a:r>
              <a:rPr lang="en-CA" smtClean="0"/>
              <a:t>provenance</a:t>
            </a:r>
          </a:p>
          <a:p>
            <a:r>
              <a:rPr lang="en-CA" smtClean="0"/>
              <a:t>century</a:t>
            </a:r>
          </a:p>
          <a:p>
            <a:r>
              <a:rPr lang="en-CA" smtClean="0"/>
              <a:t>monastic order or cathedral</a:t>
            </a:r>
          </a:p>
          <a:p>
            <a:r>
              <a:rPr lang="en-CA" smtClean="0"/>
              <a:t>male/female monastic order</a:t>
            </a:r>
          </a:p>
          <a:p>
            <a:r>
              <a:rPr lang="en-CA" smtClean="0"/>
              <a:t>style of notation </a:t>
            </a:r>
          </a:p>
          <a:p>
            <a:r>
              <a:rPr lang="en-CA" smtClean="0"/>
              <a:t>type of </a:t>
            </a:r>
            <a:r>
              <a:rPr lang="en-CA" i="1" smtClean="0"/>
              <a:t>differentia </a:t>
            </a:r>
            <a:r>
              <a:rPr lang="en-CA" smtClean="0"/>
              <a:t>(in-line, margin, tonary letters)</a:t>
            </a:r>
            <a:endParaRPr lang="en-CA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  <a:p>
            <a:pPr marL="411480" lvl="1" indent="0">
              <a:buNone/>
            </a:pPr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8928992" cy="214247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67589" y="6433591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15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smtClean="0"/>
              <a:t>Impact and Significance</a:t>
            </a:r>
            <a:endParaRPr lang="en-CA" sz="3200" b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CA" smtClean="0"/>
              <a:t>Enables cross-manuscript comparisons of </a:t>
            </a:r>
            <a:r>
              <a:rPr lang="en-CA" i="1" smtClean="0"/>
              <a:t>differentiae </a:t>
            </a:r>
            <a:endParaRPr lang="en-CA" smtClean="0"/>
          </a:p>
          <a:p>
            <a:pPr marL="571500" indent="-457200">
              <a:buFont typeface="+mj-lt"/>
              <a:buAutoNum type="arabicPeriod"/>
            </a:pPr>
            <a:endParaRPr lang="en-CA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Existing definitions of </a:t>
            </a:r>
            <a:r>
              <a:rPr lang="en-CA" i="1" smtClean="0"/>
              <a:t>differentiae </a:t>
            </a:r>
            <a:r>
              <a:rPr lang="en-CA" smtClean="0"/>
              <a:t>are predominantly reliant on medieval theoretical sources</a:t>
            </a:r>
          </a:p>
          <a:p>
            <a:pPr marL="571500" indent="-457200">
              <a:buFont typeface="+mj-lt"/>
              <a:buAutoNum type="arabicPeriod"/>
            </a:pPr>
            <a:endParaRPr lang="en-CA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Provides answers to questions and contestations over </a:t>
            </a:r>
            <a:r>
              <a:rPr lang="en-CA" i="1" smtClean="0"/>
              <a:t>differentia</a:t>
            </a:r>
            <a:r>
              <a:rPr lang="en-CA" smtClean="0"/>
              <a:t> function and the relationship between </a:t>
            </a:r>
            <a:r>
              <a:rPr lang="en-CA" i="1" smtClean="0"/>
              <a:t>differentiae</a:t>
            </a:r>
            <a:r>
              <a:rPr lang="en-CA" smtClean="0"/>
              <a:t>, mode, and the melodic incipits of antiphons</a:t>
            </a:r>
            <a:endParaRPr lang="en-CA"/>
          </a:p>
          <a:p>
            <a:pPr marL="571500" indent="-457200">
              <a:buFont typeface="+mj-lt"/>
              <a:buAutoNum type="arabicPeriod"/>
            </a:pPr>
            <a:endParaRPr lang="en-CA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Allows </a:t>
            </a:r>
            <a:r>
              <a:rPr lang="en-CA" i="1" smtClean="0"/>
              <a:t>differentiae</a:t>
            </a:r>
            <a:r>
              <a:rPr lang="en-CA" smtClean="0"/>
              <a:t> to be used in assessments of manuscript similarity and provenance, and studies of chant transmission</a:t>
            </a: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16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smtClean="0"/>
              <a:t>Next steps</a:t>
            </a:r>
            <a:endParaRPr lang="en-CA" sz="3200" b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08720"/>
            <a:ext cx="7620000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CA" smtClean="0"/>
              <a:t>Finish editing manuscript </a:t>
            </a:r>
            <a:r>
              <a:rPr lang="en-CA" i="1" smtClean="0"/>
              <a:t>differentiae</a:t>
            </a:r>
          </a:p>
          <a:p>
            <a:pPr marL="571500" indent="-457200">
              <a:buFont typeface="+mj-lt"/>
              <a:buAutoNum type="arabicPeriod"/>
            </a:pPr>
            <a:endParaRPr lang="en-CA" i="1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Launch public database</a:t>
            </a:r>
          </a:p>
          <a:p>
            <a:pPr marL="571500" indent="-457200">
              <a:buFont typeface="+mj-lt"/>
              <a:buAutoNum type="arabicPeriod"/>
            </a:pPr>
            <a:endParaRPr lang="en-CA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Add images for </a:t>
            </a:r>
            <a:r>
              <a:rPr lang="en-CA" i="1" smtClean="0"/>
              <a:t>differentiae</a:t>
            </a:r>
            <a:r>
              <a:rPr lang="en-CA" smtClean="0"/>
              <a:t> from theoretical sources and edit</a:t>
            </a:r>
          </a:p>
          <a:p>
            <a:pPr marL="571500" indent="-457200">
              <a:buFont typeface="+mj-lt"/>
              <a:buAutoNum type="arabicPeriod"/>
            </a:pPr>
            <a:endParaRPr lang="en-CA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Integrate the standardized </a:t>
            </a:r>
            <a:r>
              <a:rPr lang="en-CA" i="1" smtClean="0"/>
              <a:t>differentiae</a:t>
            </a:r>
            <a:r>
              <a:rPr lang="en-CA" smtClean="0"/>
              <a:t> IDs into </a:t>
            </a:r>
            <a:r>
              <a:rPr lang="en-CA" i="1" smtClean="0"/>
              <a:t>Cantus Manuscript Database</a:t>
            </a:r>
            <a:r>
              <a:rPr lang="en-CA" smtClean="0"/>
              <a:t> indices</a:t>
            </a:r>
          </a:p>
          <a:p>
            <a:pPr marL="571500" indent="-457200">
              <a:buFont typeface="+mj-lt"/>
              <a:buAutoNum type="arabicPeriod"/>
            </a:pPr>
            <a:endParaRPr lang="en-CA" smtClean="0"/>
          </a:p>
          <a:p>
            <a:pPr marL="571500" indent="-457200">
              <a:buFont typeface="+mj-lt"/>
              <a:buAutoNum type="arabicPeriod"/>
            </a:pPr>
            <a:r>
              <a:rPr lang="en-CA" smtClean="0"/>
              <a:t>Use standardized ID in future indices and continue adding manuscripts to the database</a:t>
            </a: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3971" y="6361583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17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Becky Shaw\Downloads\logos_webs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308180"/>
            <a:ext cx="6062077" cy="23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4360" y="5251889"/>
            <a:ext cx="314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smtClean="0"/>
              <a:t>r.shaw@utoronto.ca</a:t>
            </a:r>
            <a:endParaRPr lang="en-CA" sz="2800"/>
          </a:p>
        </p:txBody>
      </p:sp>
      <p:sp>
        <p:nvSpPr>
          <p:cNvPr id="6" name="TextBox 5"/>
          <p:cNvSpPr txBox="1"/>
          <p:nvPr/>
        </p:nvSpPr>
        <p:spPr>
          <a:xfrm>
            <a:off x="3674960" y="1016234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smtClean="0"/>
              <a:t>Thank you!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9629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1114"/>
            <a:ext cx="6839147" cy="3242804"/>
          </a:xfrm>
        </p:spPr>
      </p:pic>
      <p:sp>
        <p:nvSpPr>
          <p:cNvPr id="4" name="Rectangle 3"/>
          <p:cNvSpPr/>
          <p:nvPr/>
        </p:nvSpPr>
        <p:spPr>
          <a:xfrm>
            <a:off x="1979712" y="3625860"/>
            <a:ext cx="1584176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790836"/>
            <a:ext cx="0" cy="5400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3967" y="267616"/>
            <a:ext cx="100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smtClean="0">
                <a:solidFill>
                  <a:srgbClr val="C00000"/>
                </a:solidFill>
              </a:rPr>
              <a:t>1 + 4</a:t>
            </a:r>
            <a:endParaRPr lang="en-CA" sz="2800" b="1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4612" y="4633972"/>
            <a:ext cx="129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smtClean="0">
                <a:solidFill>
                  <a:srgbClr val="C00000"/>
                </a:solidFill>
              </a:rPr>
              <a:t>[2] + 3</a:t>
            </a:r>
            <a:endParaRPr lang="en-CA" sz="28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557" y="1196752"/>
            <a:ext cx="2195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smtClean="0">
                <a:solidFill>
                  <a:srgbClr val="C00000"/>
                </a:solidFill>
              </a:rPr>
              <a:t>1. Antiphon </a:t>
            </a:r>
          </a:p>
          <a:p>
            <a:pPr algn="ctr"/>
            <a:r>
              <a:rPr lang="en-CA" sz="2800" smtClean="0">
                <a:solidFill>
                  <a:srgbClr val="C00000"/>
                </a:solidFill>
              </a:rPr>
              <a:t>↓</a:t>
            </a:r>
          </a:p>
          <a:p>
            <a:pPr marL="357188" indent="-357188" algn="ctr"/>
            <a:r>
              <a:rPr lang="en-CA" sz="2800" smtClean="0">
                <a:solidFill>
                  <a:srgbClr val="C00000"/>
                </a:solidFill>
              </a:rPr>
              <a:t>[2. Psalm and Doxology] </a:t>
            </a:r>
          </a:p>
          <a:p>
            <a:pPr algn="ctr"/>
            <a:r>
              <a:rPr lang="en-CA" sz="2800">
                <a:solidFill>
                  <a:srgbClr val="C00000"/>
                </a:solidFill>
              </a:rPr>
              <a:t>↓</a:t>
            </a:r>
          </a:p>
          <a:p>
            <a:pPr algn="ctr"/>
            <a:r>
              <a:rPr lang="en-CA" sz="2800" smtClean="0">
                <a:solidFill>
                  <a:srgbClr val="C00000"/>
                </a:solidFill>
              </a:rPr>
              <a:t>3. </a:t>
            </a:r>
            <a:r>
              <a:rPr lang="en-CA" sz="2800" b="1" smtClean="0">
                <a:solidFill>
                  <a:srgbClr val="C00000"/>
                </a:solidFill>
              </a:rPr>
              <a:t>Differentia</a:t>
            </a:r>
          </a:p>
          <a:p>
            <a:pPr algn="ctr"/>
            <a:r>
              <a:rPr lang="en-CA" sz="2800" smtClean="0">
                <a:solidFill>
                  <a:srgbClr val="C00000"/>
                </a:solidFill>
              </a:rPr>
              <a:t> </a:t>
            </a:r>
            <a:r>
              <a:rPr lang="en-CA" sz="2800">
                <a:solidFill>
                  <a:srgbClr val="C00000"/>
                </a:solidFill>
              </a:rPr>
              <a:t>↓</a:t>
            </a:r>
            <a:endParaRPr lang="en-CA" sz="2800" smtClean="0">
              <a:solidFill>
                <a:srgbClr val="C00000"/>
              </a:solidFill>
            </a:endParaRPr>
          </a:p>
          <a:p>
            <a:pPr algn="ctr"/>
            <a:r>
              <a:rPr lang="en-CA" sz="2800" smtClean="0">
                <a:solidFill>
                  <a:srgbClr val="C00000"/>
                </a:solidFill>
              </a:rPr>
              <a:t>4. Antiphon</a:t>
            </a:r>
            <a:endParaRPr lang="en-CA" sz="28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209414"/>
            <a:ext cx="913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Completi</a:t>
            </a:r>
            <a:r>
              <a:rPr lang="en-CA" smtClean="0"/>
              <a:t> sunt dies marie, </a:t>
            </a:r>
            <a:r>
              <a:rPr lang="en-CA" i="1" smtClean="0"/>
              <a:t>CDN-Hsmu M2149.L4</a:t>
            </a:r>
            <a:r>
              <a:rPr lang="en-CA" smtClean="0"/>
              <a:t>, </a:t>
            </a:r>
            <a:r>
              <a:rPr lang="en-CA"/>
              <a:t>ff. </a:t>
            </a:r>
            <a:r>
              <a:rPr lang="en-CA" smtClean="0"/>
              <a:t>31r-31v</a:t>
            </a: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1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210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95536" y="2222492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39752" y="2222492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8" idx="0"/>
          </p:cNvCxnSpPr>
          <p:nvPr/>
        </p:nvCxnSpPr>
        <p:spPr>
          <a:xfrm flipV="1">
            <a:off x="3203848" y="2204864"/>
            <a:ext cx="0" cy="18718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07904" y="2204864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92080" y="2209239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1" idx="0"/>
          </p:cNvCxnSpPr>
          <p:nvPr/>
        </p:nvCxnSpPr>
        <p:spPr>
          <a:xfrm flipV="1">
            <a:off x="6660232" y="2209239"/>
            <a:ext cx="0" cy="18675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40352" y="2222492"/>
            <a:ext cx="0" cy="18545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748464" y="2222492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15616" y="2237313"/>
            <a:ext cx="0" cy="18397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88732" y="3068960"/>
            <a:ext cx="9685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Siglum</a:t>
            </a:r>
            <a:endParaRPr lang="en-CA" sz="2200"/>
          </a:p>
        </p:txBody>
      </p:sp>
      <p:sp>
        <p:nvSpPr>
          <p:cNvPr id="16" name="TextBox 15"/>
          <p:cNvSpPr txBox="1"/>
          <p:nvPr/>
        </p:nvSpPr>
        <p:spPr>
          <a:xfrm>
            <a:off x="755576" y="4077072"/>
            <a:ext cx="753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200" smtClean="0"/>
              <a:t>Folio</a:t>
            </a:r>
            <a:endParaRPr lang="en-CA" sz="2200"/>
          </a:p>
        </p:txBody>
      </p:sp>
      <p:sp>
        <p:nvSpPr>
          <p:cNvPr id="17" name="TextBox 16"/>
          <p:cNvSpPr txBox="1"/>
          <p:nvPr/>
        </p:nvSpPr>
        <p:spPr>
          <a:xfrm>
            <a:off x="1907704" y="3089781"/>
            <a:ext cx="799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Feast</a:t>
            </a:r>
            <a:endParaRPr lang="en-CA" sz="2200"/>
          </a:p>
        </p:txBody>
      </p:sp>
      <p:sp>
        <p:nvSpPr>
          <p:cNvPr id="18" name="TextBox 17"/>
          <p:cNvSpPr txBox="1"/>
          <p:nvPr/>
        </p:nvSpPr>
        <p:spPr>
          <a:xfrm>
            <a:off x="2761258" y="4076758"/>
            <a:ext cx="885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Office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3083781"/>
            <a:ext cx="898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Genre</a:t>
            </a:r>
            <a:endParaRPr lang="en-CA" sz="2200"/>
          </a:p>
        </p:txBody>
      </p:sp>
      <p:sp>
        <p:nvSpPr>
          <p:cNvPr id="20" name="TextBox 19"/>
          <p:cNvSpPr txBox="1"/>
          <p:nvPr/>
        </p:nvSpPr>
        <p:spPr>
          <a:xfrm>
            <a:off x="4880501" y="3049749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Incipit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4143" y="4076756"/>
            <a:ext cx="692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CAO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63189" y="3068959"/>
            <a:ext cx="877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Mode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8058" y="4077072"/>
            <a:ext cx="1443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1" smtClean="0"/>
              <a:t>Differentia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0806" y="3049434"/>
            <a:ext cx="1081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smtClean="0"/>
              <a:t>Concor-</a:t>
            </a:r>
          </a:p>
          <a:p>
            <a:r>
              <a:rPr lang="en-CA" sz="2200" smtClean="0"/>
              <a:t>dances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308304" y="2204864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740352" y="2222492"/>
            <a:ext cx="0" cy="8464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2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600700" cy="482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70" y="2055777"/>
            <a:ext cx="5893934" cy="468285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8837" y="620688"/>
            <a:ext cx="2485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i="1" smtClean="0">
                <a:solidFill>
                  <a:srgbClr val="C00000"/>
                </a:solidFill>
                <a:latin typeface="+mj-lt"/>
              </a:rPr>
              <a:t>Differentiae </a:t>
            </a:r>
          </a:p>
          <a:p>
            <a:r>
              <a:rPr lang="en-CA" sz="3200" b="1" i="1" smtClean="0">
                <a:solidFill>
                  <a:srgbClr val="C00000"/>
                </a:solidFill>
                <a:latin typeface="+mj-lt"/>
              </a:rPr>
              <a:t>Database</a:t>
            </a:r>
            <a:endParaRPr lang="en-CA" sz="3200" b="1" i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63302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smtClean="0">
                <a:solidFill>
                  <a:schemeClr val="tx2"/>
                </a:solidFill>
              </a:rPr>
              <a:t>Slide 3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smtClean="0"/>
              <a:t>Data Summary</a:t>
            </a:r>
            <a:endParaRPr lang="en-CA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smtClean="0"/>
              <a:t>159 manuscripts (1,258 unique </a:t>
            </a:r>
            <a:r>
              <a:rPr lang="en-CA" sz="2600" i="1" smtClean="0"/>
              <a:t>differentiae</a:t>
            </a:r>
            <a:r>
              <a:rPr lang="en-CA" sz="2600" smtClean="0"/>
              <a:t>)</a:t>
            </a:r>
          </a:p>
          <a:p>
            <a:endParaRPr lang="en-CA" sz="2600" smtClean="0"/>
          </a:p>
          <a:p>
            <a:r>
              <a:rPr lang="en-CA" sz="2600" smtClean="0"/>
              <a:t>61 theoretical treatises (435 unique </a:t>
            </a:r>
            <a:r>
              <a:rPr lang="en-CA" sz="2600" i="1" smtClean="0"/>
              <a:t>differentiae</a:t>
            </a:r>
            <a:r>
              <a:rPr lang="en-CA" sz="2600" smtClean="0"/>
              <a:t>)</a:t>
            </a:r>
          </a:p>
          <a:p>
            <a:endParaRPr lang="en-CA" sz="2600" smtClean="0"/>
          </a:p>
          <a:p>
            <a:r>
              <a:rPr lang="en-CA" sz="2600" smtClean="0"/>
              <a:t>1,457 unique </a:t>
            </a:r>
            <a:r>
              <a:rPr lang="en-CA" sz="2600" i="1" smtClean="0"/>
              <a:t>differentiae</a:t>
            </a:r>
          </a:p>
          <a:p>
            <a:endParaRPr lang="en-CA" sz="2600" i="1" smtClean="0"/>
          </a:p>
          <a:p>
            <a:r>
              <a:rPr lang="en-CA" sz="2600" smtClean="0"/>
              <a:t>129,526 antiphons with standardized </a:t>
            </a:r>
            <a:r>
              <a:rPr lang="en-CA" sz="2600" i="1" smtClean="0"/>
              <a:t>differentiae</a:t>
            </a:r>
            <a:endParaRPr lang="en-CA" sz="2600"/>
          </a:p>
        </p:txBody>
      </p:sp>
      <p:sp>
        <p:nvSpPr>
          <p:cNvPr id="5" name="TextBox 4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4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smtClean="0"/>
              <a:t>Purpose and impact</a:t>
            </a:r>
            <a:endParaRPr lang="en-CA" sz="32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smtClean="0"/>
              <a:t>provides a standardized means of indexing </a:t>
            </a:r>
            <a:r>
              <a:rPr lang="en-CA" sz="2600" i="1" smtClean="0"/>
              <a:t>differentiae</a:t>
            </a:r>
            <a:r>
              <a:rPr lang="en-CA" sz="2600" smtClean="0"/>
              <a:t> </a:t>
            </a:r>
          </a:p>
          <a:p>
            <a:endParaRPr lang="en-CA" sz="2600"/>
          </a:p>
          <a:p>
            <a:r>
              <a:rPr lang="en-CA" sz="2600" smtClean="0"/>
              <a:t>enables the cross-manuscript study of </a:t>
            </a:r>
            <a:r>
              <a:rPr lang="en-CA" sz="2600" i="1" smtClean="0"/>
              <a:t>differentiae</a:t>
            </a:r>
            <a:r>
              <a:rPr lang="en-CA" sz="2600" smtClean="0"/>
              <a:t> </a:t>
            </a:r>
          </a:p>
          <a:p>
            <a:pPr lvl="2"/>
            <a:r>
              <a:rPr lang="en-CA" sz="2200" smtClean="0"/>
              <a:t>clarify function of </a:t>
            </a:r>
            <a:r>
              <a:rPr lang="en-CA" sz="2200" i="1" smtClean="0"/>
              <a:t>differentiae</a:t>
            </a:r>
            <a:r>
              <a:rPr lang="en-CA" sz="2200" smtClean="0"/>
              <a:t> in antiphonal psalmody</a:t>
            </a:r>
          </a:p>
          <a:p>
            <a:pPr lvl="2"/>
            <a:r>
              <a:rPr lang="en-CA" sz="2200" smtClean="0"/>
              <a:t>improve understanding of modally-ambiguous antiphons</a:t>
            </a:r>
          </a:p>
          <a:p>
            <a:pPr lvl="2"/>
            <a:r>
              <a:rPr lang="en-CA" sz="2200" smtClean="0"/>
              <a:t>assist in identification of manuscript provenance</a:t>
            </a:r>
          </a:p>
          <a:p>
            <a:pPr lvl="2"/>
            <a:r>
              <a:rPr lang="en-CA" sz="2200" smtClean="0"/>
              <a:t>understand the ‘medieval’ memorization and categorization of antiphon melodies</a:t>
            </a:r>
          </a:p>
          <a:p>
            <a:pPr lvl="2"/>
            <a:endParaRPr lang="en-CA" sz="2200" smtClean="0"/>
          </a:p>
          <a:p>
            <a:pPr lvl="2"/>
            <a:endParaRPr lang="en-CA" sz="2200"/>
          </a:p>
        </p:txBody>
      </p:sp>
      <p:sp>
        <p:nvSpPr>
          <p:cNvPr id="5" name="TextBox 4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5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9247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>
                <a:latin typeface="Volpiano" panose="020B0500000000000000" pitchFamily="34" charset="0"/>
              </a:rPr>
              <a:t>1--h-h-g-f-gh-gfed--</a:t>
            </a:r>
            <a:r>
              <a:rPr lang="en-CA" sz="3200" smtClean="0">
                <a:latin typeface="Volpiano" panose="020B0500000000000000" pitchFamily="34" charset="0"/>
              </a:rPr>
              <a:t>4</a:t>
            </a:r>
            <a:endParaRPr lang="en-CA" sz="3200">
              <a:latin typeface="Volpiano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1"/>
            <a:ext cx="878049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0" y="1196752"/>
            <a:ext cx="995335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858082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62" y="2022150"/>
            <a:ext cx="1128814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2150"/>
            <a:ext cx="124661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97" y="1196752"/>
            <a:ext cx="1008178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4" y="1196752"/>
            <a:ext cx="90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884727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9" y="1196751"/>
            <a:ext cx="798416" cy="7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1"/>
            <a:ext cx="670588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28" y="2027158"/>
            <a:ext cx="947017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59" y="1988840"/>
            <a:ext cx="745978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78" y="2027158"/>
            <a:ext cx="999273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21" y="2027158"/>
            <a:ext cx="1037465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8911"/>
            <a:ext cx="888354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41" y="2858911"/>
            <a:ext cx="1045334" cy="72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48" y="2852936"/>
            <a:ext cx="683636" cy="7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7" y="2852936"/>
            <a:ext cx="1840564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75" y="2858911"/>
            <a:ext cx="741951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4" y="2863242"/>
            <a:ext cx="1037385" cy="72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8" y="3645024"/>
            <a:ext cx="934350" cy="72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5" y="3645104"/>
            <a:ext cx="1043478" cy="72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42" y="3645104"/>
            <a:ext cx="525313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9" y="4575398"/>
            <a:ext cx="554754" cy="72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9" y="3645104"/>
            <a:ext cx="986302" cy="72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84" y="4572008"/>
            <a:ext cx="894482" cy="72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72" y="4602534"/>
            <a:ext cx="619746" cy="72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7" y="4572008"/>
            <a:ext cx="712089" cy="72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54" y="4581128"/>
            <a:ext cx="950769" cy="72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69" y="4572008"/>
            <a:ext cx="967500" cy="72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6" y="4602534"/>
            <a:ext cx="884133" cy="72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91" y="5472794"/>
            <a:ext cx="1292975" cy="72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08" y="4572008"/>
            <a:ext cx="869333" cy="720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86" y="3645104"/>
            <a:ext cx="1074783" cy="72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35" y="2852936"/>
            <a:ext cx="547200" cy="72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63" y="5472794"/>
            <a:ext cx="1177882" cy="720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9" y="5472794"/>
            <a:ext cx="1135409" cy="72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2" y="5472794"/>
            <a:ext cx="526922" cy="72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21" y="5472794"/>
            <a:ext cx="888732" cy="72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6" y="5472794"/>
            <a:ext cx="916364" cy="72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71" y="3656503"/>
            <a:ext cx="913964" cy="72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83" y="1980492"/>
            <a:ext cx="1072500" cy="720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85" y="3656503"/>
            <a:ext cx="1545168" cy="720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5" y="3651384"/>
            <a:ext cx="997895" cy="72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56" y="5469826"/>
            <a:ext cx="1005957" cy="720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46" y="1195804"/>
            <a:ext cx="644044" cy="7200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92" y="5517312"/>
            <a:ext cx="902535" cy="7200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78" y="1185823"/>
            <a:ext cx="1065306" cy="720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2" y="4572008"/>
            <a:ext cx="1239954" cy="720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11" y="2852936"/>
            <a:ext cx="580645" cy="7200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682065" y="332656"/>
            <a:ext cx="622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smtClean="0"/>
              <a:t>D, 1, Da, 5, 4, 7, D1, D2g, D4, D2e, D1a, D01, ab, D3…</a:t>
            </a:r>
            <a:endParaRPr lang="en-CA" sz="2200"/>
          </a:p>
        </p:txBody>
      </p:sp>
      <p:sp>
        <p:nvSpPr>
          <p:cNvPr id="58" name="TextBox 57"/>
          <p:cNvSpPr txBox="1"/>
          <p:nvPr/>
        </p:nvSpPr>
        <p:spPr>
          <a:xfrm>
            <a:off x="7143627" y="6363302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6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9247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>
                <a:latin typeface="Volpiano" panose="020B0500000000000000" pitchFamily="34" charset="0"/>
              </a:rPr>
              <a:t>1--h-h-g-f-gh-gfed--</a:t>
            </a:r>
            <a:r>
              <a:rPr lang="en-CA" sz="3200" smtClean="0">
                <a:latin typeface="Volpiano" panose="020B0500000000000000" pitchFamily="34" charset="0"/>
              </a:rPr>
              <a:t>4</a:t>
            </a:r>
            <a:endParaRPr lang="en-CA" sz="3200">
              <a:latin typeface="Volpiano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218" y="303039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smtClean="0">
                <a:solidFill>
                  <a:srgbClr val="C00000"/>
                </a:solidFill>
              </a:rPr>
              <a:t>72b</a:t>
            </a:r>
            <a:endParaRPr lang="en-CA" sz="2400" b="1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1"/>
            <a:ext cx="878049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0" y="1196752"/>
            <a:ext cx="995335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858082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62" y="2022150"/>
            <a:ext cx="1128814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2150"/>
            <a:ext cx="124661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97" y="1196752"/>
            <a:ext cx="1008178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4" y="1196752"/>
            <a:ext cx="900000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884727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9" y="1196751"/>
            <a:ext cx="79841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1"/>
            <a:ext cx="670588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28" y="2027158"/>
            <a:ext cx="947017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59" y="1988840"/>
            <a:ext cx="745978" cy="7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78" y="2027158"/>
            <a:ext cx="999273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21" y="2027158"/>
            <a:ext cx="1037465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8911"/>
            <a:ext cx="888354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41" y="2858911"/>
            <a:ext cx="1045334" cy="72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48" y="2852936"/>
            <a:ext cx="68363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7" y="2852936"/>
            <a:ext cx="1840564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75" y="2858911"/>
            <a:ext cx="741951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4" y="2863242"/>
            <a:ext cx="1037385" cy="72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8" y="3645024"/>
            <a:ext cx="934350" cy="7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5" y="3645104"/>
            <a:ext cx="1043478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42" y="3645104"/>
            <a:ext cx="525313" cy="72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9" y="4575398"/>
            <a:ext cx="554754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9" y="3645104"/>
            <a:ext cx="986302" cy="72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84" y="4572008"/>
            <a:ext cx="894482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72" y="4602534"/>
            <a:ext cx="619746" cy="72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7" y="4572008"/>
            <a:ext cx="712089" cy="72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54" y="4581128"/>
            <a:ext cx="950769" cy="72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69" y="4572008"/>
            <a:ext cx="967500" cy="72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6" y="4602534"/>
            <a:ext cx="884133" cy="72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91" y="5472794"/>
            <a:ext cx="1292975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08" y="4572008"/>
            <a:ext cx="869333" cy="72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86" y="3645104"/>
            <a:ext cx="1074783" cy="72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35" y="2852936"/>
            <a:ext cx="547200" cy="72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63" y="5472794"/>
            <a:ext cx="1177882" cy="72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9" y="5472794"/>
            <a:ext cx="1135409" cy="72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2" y="5472794"/>
            <a:ext cx="526922" cy="72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21" y="5472794"/>
            <a:ext cx="888732" cy="72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6" y="5472794"/>
            <a:ext cx="916364" cy="72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71" y="3656503"/>
            <a:ext cx="913964" cy="72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83" y="1980492"/>
            <a:ext cx="1072500" cy="72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85" y="3656503"/>
            <a:ext cx="1545168" cy="72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5" y="3651384"/>
            <a:ext cx="997895" cy="72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56" y="5469826"/>
            <a:ext cx="1005957" cy="720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46" y="1195804"/>
            <a:ext cx="644044" cy="72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92" y="5517312"/>
            <a:ext cx="902535" cy="720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78" y="1185823"/>
            <a:ext cx="1065306" cy="720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2" y="4572008"/>
            <a:ext cx="1239954" cy="72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11" y="2852936"/>
            <a:ext cx="580645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153971" y="6351677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7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ndardized code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27" y="908720"/>
            <a:ext cx="6061429" cy="41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5"/>
          <a:stretch/>
        </p:blipFill>
        <p:spPr bwMode="auto">
          <a:xfrm>
            <a:off x="184102" y="198172"/>
            <a:ext cx="2714625" cy="221217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" r="26104" b="82146"/>
          <a:stretch/>
        </p:blipFill>
        <p:spPr bwMode="auto">
          <a:xfrm>
            <a:off x="3635896" y="4922883"/>
            <a:ext cx="1872269" cy="81037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5" y="3613126"/>
            <a:ext cx="1014829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3" y="3613126"/>
            <a:ext cx="1109288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7" y="4630884"/>
            <a:ext cx="1172018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2" y="5661248"/>
            <a:ext cx="1150296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7" y="4625930"/>
            <a:ext cx="1134307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3" y="2598680"/>
            <a:ext cx="843456" cy="9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2" y="2598681"/>
            <a:ext cx="1164501" cy="9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3" y="5661248"/>
            <a:ext cx="1161290" cy="9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3971" y="6209414"/>
            <a:ext cx="17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tx2"/>
                </a:solidFill>
              </a:rPr>
              <a:t>Slide 8</a:t>
            </a:r>
            <a:endParaRPr lang="en-CA" sz="1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421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3129</TotalTime>
  <Words>571</Words>
  <Application>Microsoft Office PowerPoint</Application>
  <PresentationFormat>On-screen Show (4:3)</PresentationFormat>
  <Paragraphs>151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Differentiae Database  http://differentiaedatabase.com  </vt:lpstr>
      <vt:lpstr>PowerPoint Presentation</vt:lpstr>
      <vt:lpstr>PowerPoint Presentation</vt:lpstr>
      <vt:lpstr>PowerPoint Presentation</vt:lpstr>
      <vt:lpstr>Data Summary</vt:lpstr>
      <vt:lpstr>Purpose and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and Significance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Differentias in the Cantus Manuscript Database: A Cross-Manuscript Analysis</dc:title>
  <dc:creator>Reviewer</dc:creator>
  <cp:lastModifiedBy>Reviewer</cp:lastModifiedBy>
  <cp:revision>77</cp:revision>
  <dcterms:created xsi:type="dcterms:W3CDTF">2019-06-21T13:04:54Z</dcterms:created>
  <dcterms:modified xsi:type="dcterms:W3CDTF">2019-09-20T02:23:03Z</dcterms:modified>
</cp:coreProperties>
</file>