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353" r:id="rId7"/>
    <p:sldId id="352" r:id="rId8"/>
    <p:sldId id="326" r:id="rId9"/>
    <p:sldId id="265" r:id="rId10"/>
    <p:sldId id="315" r:id="rId11"/>
    <p:sldId id="286" r:id="rId12"/>
    <p:sldId id="308" r:id="rId13"/>
    <p:sldId id="313" r:id="rId14"/>
    <p:sldId id="347" r:id="rId15"/>
    <p:sldId id="303" r:id="rId16"/>
    <p:sldId id="290" r:id="rId17"/>
    <p:sldId id="310" r:id="rId18"/>
    <p:sldId id="311" r:id="rId19"/>
    <p:sldId id="312" r:id="rId20"/>
    <p:sldId id="351" r:id="rId21"/>
    <p:sldId id="319" r:id="rId22"/>
    <p:sldId id="332" r:id="rId23"/>
    <p:sldId id="350" r:id="rId24"/>
    <p:sldId id="333" r:id="rId25"/>
    <p:sldId id="339" r:id="rId26"/>
    <p:sldId id="334" r:id="rId27"/>
    <p:sldId id="335" r:id="rId28"/>
    <p:sldId id="336" r:id="rId29"/>
    <p:sldId id="342" r:id="rId30"/>
    <p:sldId id="340" r:id="rId31"/>
    <p:sldId id="341" r:id="rId32"/>
    <p:sldId id="343" r:id="rId33"/>
    <p:sldId id="337" r:id="rId34"/>
    <p:sldId id="344" r:id="rId35"/>
    <p:sldId id="373" r:id="rId36"/>
    <p:sldId id="346" r:id="rId37"/>
    <p:sldId id="372" r:id="rId38"/>
    <p:sldId id="354" r:id="rId39"/>
    <p:sldId id="359" r:id="rId40"/>
    <p:sldId id="360" r:id="rId41"/>
    <p:sldId id="361" r:id="rId42"/>
    <p:sldId id="363" r:id="rId43"/>
    <p:sldId id="364" r:id="rId44"/>
    <p:sldId id="365" r:id="rId45"/>
    <p:sldId id="366" r:id="rId46"/>
    <p:sldId id="367" r:id="rId47"/>
    <p:sldId id="368" r:id="rId48"/>
    <p:sldId id="369" r:id="rId49"/>
    <p:sldId id="370" r:id="rId50"/>
    <p:sldId id="371" r:id="rId51"/>
    <p:sldId id="362" r:id="rId52"/>
    <p:sldId id="35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33"/>
    <p:restoredTop sz="94707"/>
  </p:normalViewPr>
  <p:slideViewPr>
    <p:cSldViewPr snapToGrid="0" snapToObjects="1">
      <p:cViewPr varScale="1">
        <p:scale>
          <a:sx n="74" d="100"/>
          <a:sy n="74" d="100"/>
        </p:scale>
        <p:origin x="200" y="8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20T03:49:26.65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0 243 24575,'5'0'0,"0"0"0,30 0 0,0 0 0,33 0 0,4 0 0,-23-4 0,2 0-623,-3-1 0,3-1 623,20-3 0,2-2-898,2 0 1,1 1 897,11 4 0,1 0 0,-3-5 0,0 2 0,-5 7 0,0 2 0,6-5 0,1 0-1133,7 0 0,1 0 1133,0 3 0,2 1-852,-24-2 1,2 0-1,0-1 852,1 0 0,-1 0 0,2 1 0,3 2 0,2 1 0,-1-2 0,1-1 0,-1-1 0,0 0 0,0 4 0,0 0 0,1 0 0,4 1 0,2-1 0,-2-1 0,-3-2 0,-1-1 0,1 1 0,4 1 0,1 2 0,-2-1 0,-9-3 0,-2 0 0,1 1 0,4 2 0,0 1 0,-1 1 0,-8-1 0,-1 1 0,0-2-402,5-2 1,0-1 0,-1 1 401,-4 2 0,-1 0 0,-1 0-228,28-4 0,0 0 228,-27 4 0,1 1 0,-5 1 0,4-1 0,1 0 0,5 0 0,6 1 0,-9-2 266,-17-3 0,0 0-266,13 3 0,7 1 0,-6-1 0,-7-3 0,-2 0 0,16 4 0,5 0 0,13-5 0,-1-1 0,-29 5 0,2-1 0,8-1 0,7-2 0,-4 2 0,4 3 0,-3 0 0,17 0 0,-2 0 0,-20 0 0,-2 0 0,6 0 0,-1 0 0,-14 0 0,1 0 0,22 0 0,2 0 0,-16 0 0,0 0 0,6 0 0,2 0 0,8 0 0,1 0 242,7 5 0,2 1-242,-28-6 0,0 0 0,1 2 0,-2 4 0,1 2 0,1-1 0,4-5 0,1-3 0,-1 2 0,-3 2 0,-2 1 0,3-1-58,6-2 1,3-2 0,-1 1 57,-4 4 0,-1 0 0,1-1 0,5-2 0,1-1 0,-1 2 0,0 4 0,0 3 0,1-2 0,-1-5 0,0-3 0,0 2 0,1 3 0,-1 0 0,0-1 0,-5-2 0,-1-2 0,1 1 0,4 0 0,1 0 0,-2 0 0,-9 0 0,0 0 0,1 0 0,8 0 0,2 0 0,-2 0 0,-8 0 0,-2 0 0,3 0 0,17 0 0,4 0 0,-1 0 0,-6 0 0,-1 0 0,-3 0 0,-9 0 0,-2 0 0,-1 0 279,33-1 0,-8 2-279,-34 4 0,-3-1 206,6-3 1,2 0-207,-2 8 0,-2 0 801,-10-4 0,-1 0-801,0-1 0,-2 2 0,29 9 0,8-13 0,-8 13 0,0-13 0,8 14 0,-19-15 0,9 15 2791,-11-15-2791,1 14 1664,-1-13-1664,-16 11 1142,3-12-1142,-30 6 506,5-2-506,-15-4 2,1 5-2,-1-6 0,0 0 0,1 0 0,-1 0 0,0 0 0,1 0 0,-1 0 0,1 0 0,-1 0 0,0 0 0,7 0 0,2 0 0,23 0 0,15 0 0,19 0 0,10 8-865,-26-3 1,3 1 864,1 4 0,3 0-1177,23-4 0,5 0 1177,-2 4 0,2 0 0,-29-8 0,2-2 0,-1 0 0,1 4 0,-1 0 0,-1-1 0,29-3 0,-1 0 0,-28 0 0,0 0 0,-1 0 0,24-1 0,-4 2 0,-11 2 0,-2 1-577,2-3 1,-2 0 576,-14 3 0,-1 0 0,12-3 0,0-2 0,-5 1 0,-2 0-305,0 0 1,-1 0 304,-11 0 0,-2 0 0,50 0 0,-11 0 0,-1 0 1225,-10 0-1225,-2 0 2277,-20 0-2277,7 0 1373,-7 0-1373,10 0 812,-1 0-812,-9 0 158,7 0-158,-7 0 0,10 0 0,-10 0 0,-2 0 0,-17 0 0,-2 0 0,-7 0 0,7 0 0,2 0 0,8 0 0,9 0 0,2 0 0,20 0 0,-8 0 0,17 0 0,-17 0 0,8 0 0,-1 0 0,-7 0 0,8 0 0,-11 0 0,1 0 0,-1 0 0,0 0 0,1 0 0,9 0 0,-7 0 0,8 0 0,-1 0 0,-7 0 0,8 0 0,-11 0 0,0 0 0,1 0 0,21 0-485,-36-4 1,3-1 484,-2 4 0,1 0 0,4-4 0,-1 1 0,32 4 0,-19 0 0,4 0 0,-25-7 0,-2 5 0,-11-4 0,-8 6 969,8 0-969,3 0 0,7 0 0,-1 0 0,1 0 0,9 0 0,-6 0 0,6 0 0,-9 0 0,-8 0 0,-2 0 0,-15 0 0,-1 0 0,-6 0 0,-1 0 0,1 0 0,-1 0 0,0 0 0,1 0 0,-1 0 0,0 0 0,1 0 0,-1 0 0,0 0 0,1 0 0,-6 0 0,-2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CAF37-E26C-FD4C-9926-8AFF6F2968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D5E00-EF3C-5542-807E-73E7C5DD9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A52A0-7656-0B4F-9F8E-D9C047D03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DBCDF-D07B-3C44-835C-1E48A23A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F0040-D2AD-6B43-9AB7-7C424AD7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6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04AE8-E76F-B24E-B0D5-7FD2926F9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D3F5DC-8567-8840-B978-6971F175B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EB3DE-164A-B342-BC5B-19B5065D9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D7641-1450-C543-AAD7-6C867F42B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F4EEB-97B0-824F-994D-2FE55343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38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3C2166-0883-AD45-B62C-79474773B5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4DEC71-17F0-1D4F-B889-CC77D5C6D8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E3D78-32C1-A844-BC8A-EAD718895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7FD7C-5FD6-E047-8625-E2F000A7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32569-8CE9-3E4E-B6E0-466270E9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91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BCA40-A9A6-114F-8C85-2AAB60FD7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7D134-2544-B14C-B04B-5115A78270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8C995-7A6C-2448-913D-65F70359E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18DF0-987B-C349-A31B-9A3A7CC7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C5B1-6C04-6E46-996F-AA805AC2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68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8DE9-3AB0-EB43-954A-BBC47469A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A1DB-4B0E-264D-8348-26206A1215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F8278A-6534-C144-91E4-57E771DB3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13849-0DD3-1C4D-AD71-6B0B32CA6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37F218-44D5-904E-867C-1CE32C57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74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77CED-6F35-EB4C-B908-076E48CFD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92357-8AC1-294C-BE50-9452F991F9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C9C7E-050A-FE44-B97C-B64F570A2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732F1-EB93-B24B-9467-92A864F8F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5EDE7-89EA-B948-8742-E8F215D6D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795BA3-A5A4-1844-8B67-4B545D7C6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9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78EF-AB94-C64E-A381-4F034BA3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31A82-21AA-CB4E-9C3E-42EF6B2BAD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6BB59-B240-9A47-A81F-FD08F1868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5C4B3A-47CC-3545-8380-14029743B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BB5DA8-79E4-2942-9C32-54F08A12A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B5EE88-6B76-004E-BCF2-D8DD4166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3A0E66-5D58-A34C-972F-4F0CEF605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89FE11-D0ED-6646-B7A5-D2EE53F00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CAB2C-0A87-6D4E-8CB7-434B7F145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F75679-6DF2-CD4C-8CB0-4A4F05CD4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F42A4-464B-4049-B7BB-54B572731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FC0600-38A9-E046-A267-8FA685E2F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303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9A1C5-E5ED-754B-8023-4E58FBC89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02A2D0-B50E-6045-BBCF-4622BAEF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50A30-44EF-9D48-BD9C-AF374DFF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6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5A96-2479-A147-A593-58F5F46F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6DC48-144C-7A4C-B019-57D5C87EA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01EF5-11AD-BC43-BA64-94D154946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219D0-CFC8-CA4C-8942-C281F46A8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4D3BC-DF19-784A-8F6C-8DB7CD760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929A-259B-6149-A431-F81FE905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5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E5864-AB08-2B42-ACE7-086C986E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6B126-B023-A54A-B13D-6F55830393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B5D48F-50B4-EC42-9E41-940030CB6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F9E7F-C563-8347-AF9F-7CCFE63E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94BA48-6295-2B4D-9B40-5C0C882ED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3D434-3FB2-B947-B662-93DA5F95E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75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DCB35B-FFD5-B845-9796-5BF6285F5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7BEED-3553-9D44-ABC0-38149684D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7E0FE-5945-3F4B-A939-939BF8B88B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8BC81-ACFF-C848-A189-ACE12BC2BC58}" type="datetimeFigureOut">
              <a:rPr lang="en-US" smtClean="0"/>
              <a:t>9/19/19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C09FC-506B-354A-BA7A-1212A8CBA3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EA229-D8F9-BB42-8213-7E2586C22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35F4A-BD56-F248-AA9B-33B7B32C4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8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9E867-ADAF-3D42-9069-E711611E5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94" y="257175"/>
            <a:ext cx="11287619" cy="158887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Digital Analysis of Chant Transmission</a:t>
            </a:r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DACT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AE8CB-2557-B444-8567-0F2DA518F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295" y="1571626"/>
            <a:ext cx="11287618" cy="2457449"/>
          </a:xfrm>
        </p:spPr>
        <p:txBody>
          <a:bodyPr>
            <a:noAutofit/>
          </a:bodyPr>
          <a:lstStyle/>
          <a:p>
            <a:endParaRPr lang="en-US" sz="3600" dirty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PI: Jennifer Bain, Dalhousie University</a:t>
            </a:r>
          </a:p>
          <a:p>
            <a:r>
              <a:rPr lang="en-US" sz="3600" dirty="0">
                <a:solidFill>
                  <a:srgbClr val="FFFFFF"/>
                </a:solidFill>
              </a:rPr>
              <a:t>Project Manager: Debra Lacoste, University of Waterloo</a:t>
            </a:r>
          </a:p>
          <a:p>
            <a:endParaRPr lang="en-US" sz="3600" dirty="0">
              <a:solidFill>
                <a:srgbClr val="FFFFFF"/>
              </a:solidFill>
            </a:endParaRPr>
          </a:p>
          <a:p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E99679-DF72-1F4A-89E9-F4852E0A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94" y="5786150"/>
            <a:ext cx="11021412" cy="46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004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4379"/>
            <a:ext cx="10716491" cy="3123211"/>
          </a:xfrm>
        </p:spPr>
        <p:txBody>
          <a:bodyPr>
            <a:normAutofit/>
          </a:bodyPr>
          <a:lstStyle/>
          <a:p>
            <a:br>
              <a:rPr lang="en-US" b="1" dirty="0"/>
            </a:br>
            <a:r>
              <a:rPr lang="en-US" b="1" dirty="0"/>
              <a:t>	</a:t>
            </a:r>
            <a:br>
              <a:rPr lang="en-US" b="1" dirty="0"/>
            </a:br>
            <a:r>
              <a:rPr lang="en-US" b="1" dirty="0"/>
              <a:t>	</a:t>
            </a:r>
            <a:r>
              <a:rPr lang="en-US" dirty="0"/>
              <a:t>1: Transmission of chant outside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1102"/>
            <a:ext cx="10238118" cy="29593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559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35EF1-7C6C-FB44-9B87-FBB9FAD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Christian </a:t>
            </a:r>
            <a:r>
              <a:rPr lang="en-US" sz="4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Kauder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Buch das Gut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1866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F3228-78FA-F14A-B230-0FE74AA04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5490196" y="1227672"/>
            <a:ext cx="5880796" cy="4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89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35EF1-7C6C-FB44-9B87-FBB9FAD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Christian Kauder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Buch das Gut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1866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5055D3-C3B0-294E-AD29-6DB8E8845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50" t="24964" r="22808" b="26015"/>
          <a:stretch/>
        </p:blipFill>
        <p:spPr>
          <a:xfrm rot="5400000">
            <a:off x="7036489" y="156198"/>
            <a:ext cx="2788209" cy="655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80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35EF1-7C6C-FB44-9B87-FBB9FAD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Rituel</a:t>
            </a: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du Diocese de Quebec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Paris, 1703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2AA345-7FAA-B14D-9C3D-9D87C14CF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6356" y="492573"/>
            <a:ext cx="352847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469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35EF1-7C6C-FB44-9B87-FBB9FAD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Rituel</a:t>
            </a: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du Diocese de Quebec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Paris, 1703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43470A-B29A-6B4A-AE94-D90F4AA3A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1201" y="485137"/>
            <a:ext cx="7235733" cy="5832176"/>
          </a:xfrm>
        </p:spPr>
      </p:pic>
    </p:spTree>
    <p:extLst>
      <p:ext uri="{BB962C8B-B14F-4D97-AF65-F5344CB8AC3E}">
        <p14:creationId xmlns:p14="http://schemas.microsoft.com/office/powerpoint/2010/main" val="2185597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8357B7-CB14-ED40-9261-F824D67C0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Paroissien Noté</a:t>
            </a: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2</a:t>
            </a:r>
            <a:r>
              <a:rPr lang="en-US" sz="4100" kern="1200" baseline="30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</a:t>
            </a: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edition</a:t>
            </a:r>
            <a:b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1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Québec, 1883</a:t>
            </a:r>
            <a:endParaRPr lang="en-US" sz="4100" i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579AE0-B970-DC47-BDF6-D88FAF0B2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9601" y="492573"/>
            <a:ext cx="360198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71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035EF1-7C6C-FB44-9B87-FBB9FAD62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Pacifique de Valigny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 Paroissien Micmac Noté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1923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F0A750-45AF-044C-8452-050140257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58" t="10397" r="20469" b="12353"/>
          <a:stretch/>
        </p:blipFill>
        <p:spPr>
          <a:xfrm rot="5400000">
            <a:off x="5490196" y="1156122"/>
            <a:ext cx="5880796" cy="455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04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E5FCE1-B094-CB41-858D-682BEFB0D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Andrew Hankinson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Salzinnes</a:t>
            </a:r>
            <a:r>
              <a:rPr lang="en-US" sz="4800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Antiphonal </a:t>
            </a: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1554/55 </a:t>
            </a: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Art Gallery of Nova Scotia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F9F34E5B-A89A-C949-B808-0C4CFC949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0" r="6190" b="-2"/>
          <a:stretch/>
        </p:blipFill>
        <p:spPr>
          <a:xfrm>
            <a:off x="5198777" y="492573"/>
            <a:ext cx="646363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3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4FD980-CBAD-6142-A7D7-2E34F6403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6378" y="254122"/>
            <a:ext cx="9519243" cy="6349756"/>
          </a:xfrm>
        </p:spPr>
      </p:pic>
    </p:spTree>
    <p:extLst>
      <p:ext uri="{BB962C8B-B14F-4D97-AF65-F5344CB8AC3E}">
        <p14:creationId xmlns:p14="http://schemas.microsoft.com/office/powerpoint/2010/main" val="35876408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BB86-DEB5-D848-9784-5BCF5D7D7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3251"/>
            <a:ext cx="10597738" cy="715530"/>
          </a:xfrm>
        </p:spPr>
        <p:txBody>
          <a:bodyPr/>
          <a:lstStyle/>
          <a:p>
            <a:pPr algn="ctr"/>
            <a:r>
              <a:rPr lang="en-US" dirty="0"/>
              <a:t>McGill Rare Books Collection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960381-20DE-6F4E-AC5A-E87EB3A94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8795" y="1268577"/>
            <a:ext cx="3861610" cy="53608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9208BBE-B0A5-4C4D-8287-7D35D92486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6210605" y="1889831"/>
            <a:ext cx="5416653" cy="4062488"/>
          </a:xfrm>
        </p:spPr>
      </p:pic>
    </p:spTree>
    <p:extLst>
      <p:ext uri="{BB962C8B-B14F-4D97-AF65-F5344CB8AC3E}">
        <p14:creationId xmlns:p14="http://schemas.microsoft.com/office/powerpoint/2010/main" val="1819883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282535"/>
          </a:xfrm>
        </p:spPr>
        <p:txBody>
          <a:bodyPr/>
          <a:lstStyle/>
          <a:p>
            <a:r>
              <a:rPr lang="en-US" b="1" dirty="0"/>
              <a:t>Digital Analysis of Chant Transmission (DACT)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41912"/>
            <a:ext cx="9525000" cy="536170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SSHRC, Partnership Development Grant</a:t>
            </a:r>
          </a:p>
        </p:txBody>
      </p:sp>
    </p:spTree>
    <p:extLst>
      <p:ext uri="{BB962C8B-B14F-4D97-AF65-F5344CB8AC3E}">
        <p14:creationId xmlns:p14="http://schemas.microsoft.com/office/powerpoint/2010/main" val="1056957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6DCF7-C333-8546-9200-890B4EAE5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97738" cy="6154428"/>
          </a:xfrm>
        </p:spPr>
        <p:txBody>
          <a:bodyPr/>
          <a:lstStyle/>
          <a:p>
            <a:pPr algn="ctr"/>
            <a:r>
              <a:rPr lang="en-US" b="1" dirty="0"/>
              <a:t>How do we deal with these materials?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Build national chant</a:t>
            </a:r>
            <a:br>
              <a:rPr lang="en-US" dirty="0"/>
            </a:br>
            <a:r>
              <a:rPr lang="en-US" dirty="0"/>
              <a:t>databases in non-European countries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CANADIAN CHANT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713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4548-6EAC-DA4B-9C82-7E30DDEB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Establish standards and protocols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1E9A6-DDB7-3D4F-AF63-89CCBC7D0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932" y="1690688"/>
            <a:ext cx="9251868" cy="4486275"/>
          </a:xfrm>
        </p:spPr>
        <p:txBody>
          <a:bodyPr>
            <a:normAutofit/>
          </a:bodyPr>
          <a:lstStyle/>
          <a:p>
            <a:r>
              <a:rPr lang="en-US" sz="3600" dirty="0"/>
              <a:t>Orthographies</a:t>
            </a:r>
          </a:p>
          <a:p>
            <a:r>
              <a:rPr lang="en-US" sz="3600" dirty="0"/>
              <a:t>Printed books</a:t>
            </a:r>
          </a:p>
          <a:p>
            <a:r>
              <a:rPr lang="en-US" sz="3600" dirty="0"/>
              <a:t>Recordings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Rebecca Shaw, MLIS and MA Musicology</a:t>
            </a:r>
          </a:p>
          <a:p>
            <a:pPr marL="0" indent="0" algn="ctr">
              <a:buNone/>
            </a:pPr>
            <a:r>
              <a:rPr lang="en-CA" dirty="0"/>
              <a:t>“The </a:t>
            </a:r>
            <a:r>
              <a:rPr lang="en-CA" i="1" dirty="0"/>
              <a:t>Canadian Chant Database</a:t>
            </a:r>
            <a:r>
              <a:rPr lang="en-CA" dirty="0"/>
              <a:t>: A Proposal” 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477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54548-6EAC-DA4B-9C82-7E30DDEB7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Establish standards and protocols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1E9A6-DDB7-3D4F-AF63-89CCBC7D0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1932" y="1690688"/>
            <a:ext cx="9251868" cy="4486275"/>
          </a:xfrm>
        </p:spPr>
        <p:txBody>
          <a:bodyPr>
            <a:normAutofit/>
          </a:bodyPr>
          <a:lstStyle/>
          <a:p>
            <a:r>
              <a:rPr lang="en-US" sz="3600" dirty="0"/>
              <a:t>Indigenous materials</a:t>
            </a:r>
          </a:p>
          <a:p>
            <a:r>
              <a:rPr lang="en-US" sz="3600" dirty="0"/>
              <a:t>Ethics</a:t>
            </a:r>
          </a:p>
          <a:p>
            <a:r>
              <a:rPr lang="en-US" sz="3600" dirty="0"/>
              <a:t>Establishing relationships with communities</a:t>
            </a:r>
          </a:p>
          <a:p>
            <a:r>
              <a:rPr lang="en-US" sz="3600" dirty="0"/>
              <a:t>Formal agreements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Fallen Matthews, PhD student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07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4379"/>
            <a:ext cx="10716491" cy="3123211"/>
          </a:xfrm>
        </p:spPr>
        <p:txBody>
          <a:bodyPr>
            <a:normAutofit/>
          </a:bodyPr>
          <a:lstStyle/>
          <a:p>
            <a:r>
              <a:rPr lang="en-US" b="1" dirty="0"/>
              <a:t>Objective II: Address two gaps </a:t>
            </a:r>
            <a:br>
              <a:rPr lang="en-US" b="1" dirty="0"/>
            </a:br>
            <a:r>
              <a:rPr lang="en-US" b="1" dirty="0"/>
              <a:t>	</a:t>
            </a:r>
            <a:br>
              <a:rPr lang="en-US" b="1" dirty="0"/>
            </a:br>
            <a:r>
              <a:rPr lang="en-US" b="1" dirty="0"/>
              <a:t>	</a:t>
            </a:r>
            <a:r>
              <a:rPr lang="en-US" dirty="0"/>
              <a:t>2: Transmission of chant through MS 		fragments</a:t>
            </a:r>
          </a:p>
        </p:txBody>
      </p:sp>
    </p:spTree>
    <p:extLst>
      <p:ext uri="{BB962C8B-B14F-4D97-AF65-F5344CB8AC3E}">
        <p14:creationId xmlns:p14="http://schemas.microsoft.com/office/powerpoint/2010/main" val="1306403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8D6B4D-110D-AC4A-A3F8-566AD3198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5007" y="593364"/>
            <a:ext cx="11341986" cy="5482499"/>
          </a:xfrm>
        </p:spPr>
      </p:pic>
    </p:spTree>
    <p:extLst>
      <p:ext uri="{BB962C8B-B14F-4D97-AF65-F5344CB8AC3E}">
        <p14:creationId xmlns:p14="http://schemas.microsoft.com/office/powerpoint/2010/main" val="2833008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46CE34-39A0-2942-94D3-7885E3AF67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76748" y="946349"/>
            <a:ext cx="6770688" cy="5078014"/>
          </a:xfrm>
        </p:spPr>
      </p:pic>
    </p:spTree>
    <p:extLst>
      <p:ext uri="{BB962C8B-B14F-4D97-AF65-F5344CB8AC3E}">
        <p14:creationId xmlns:p14="http://schemas.microsoft.com/office/powerpoint/2010/main" val="10878505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1760BED-EE69-3D4D-AF56-5782FBBC9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08" t="12788" r="12987"/>
          <a:stretch/>
        </p:blipFill>
        <p:spPr>
          <a:xfrm>
            <a:off x="848533" y="999634"/>
            <a:ext cx="10494934" cy="585836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1B73-6C94-354A-B86F-1ACF4826BDA6}"/>
              </a:ext>
            </a:extLst>
          </p:cNvPr>
          <p:cNvSpPr txBox="1"/>
          <p:nvPr/>
        </p:nvSpPr>
        <p:spPr>
          <a:xfrm>
            <a:off x="449450" y="347356"/>
            <a:ext cx="1080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Christoph </a:t>
            </a:r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Flüeler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sz="4000" dirty="0" err="1">
                <a:solidFill>
                  <a:srgbClr val="FF0000"/>
                </a:solidFill>
              </a:rPr>
              <a:t>Fragmentarium.ms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523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0584-5C38-994B-B951-7DB290C27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3088" cy="4144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Flüeler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Fragmentarium.ms</a:t>
            </a:r>
            <a:endParaRPr 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5EB6DD-3185-DF43-862A-6C78D998A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7425" y="779602"/>
            <a:ext cx="10515600" cy="5933803"/>
          </a:xfrm>
        </p:spPr>
      </p:pic>
    </p:spTree>
    <p:extLst>
      <p:ext uri="{BB962C8B-B14F-4D97-AF65-F5344CB8AC3E}">
        <p14:creationId xmlns:p14="http://schemas.microsoft.com/office/powerpoint/2010/main" val="3080803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50584-5C38-994B-B951-7DB290C27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43088" cy="41447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Christoph </a:t>
            </a:r>
            <a:r>
              <a:rPr lang="en-US" dirty="0" err="1">
                <a:solidFill>
                  <a:schemeClr val="accent5">
                    <a:lumMod val="75000"/>
                  </a:schemeClr>
                </a:solidFill>
                <a:latin typeface="+mn-lt"/>
              </a:rPr>
              <a:t>Flüeler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+mn-lt"/>
              </a:rPr>
              <a:t>Fragmentarium.ms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4662AF-01A3-474B-9D83-0CBAE38E2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1421" y="898901"/>
            <a:ext cx="9339867" cy="5742112"/>
          </a:xfrm>
        </p:spPr>
      </p:pic>
    </p:spTree>
    <p:extLst>
      <p:ext uri="{BB962C8B-B14F-4D97-AF65-F5344CB8AC3E}">
        <p14:creationId xmlns:p14="http://schemas.microsoft.com/office/powerpoint/2010/main" val="3643221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999A-077C-8B4A-9D88-E10161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142876"/>
            <a:ext cx="11982203" cy="9198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Lisa Fagin Davis, </a:t>
            </a:r>
            <a:r>
              <a:rPr lang="en-US" i="1" dirty="0"/>
              <a:t>Gottschalk Antiphoner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Lambach</a:t>
            </a:r>
            <a:r>
              <a:rPr lang="en-US" dirty="0"/>
              <a:t> Abbey, Austria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BB56C4-12AB-D346-B0CB-81E3421BE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9213" y="1167009"/>
            <a:ext cx="8730217" cy="5652396"/>
          </a:xfrm>
        </p:spPr>
      </p:pic>
    </p:spTree>
    <p:extLst>
      <p:ext uri="{BB962C8B-B14F-4D97-AF65-F5344CB8AC3E}">
        <p14:creationId xmlns:p14="http://schemas.microsoft.com/office/powerpoint/2010/main" val="3424984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282535"/>
          </a:xfrm>
        </p:spPr>
        <p:txBody>
          <a:bodyPr/>
          <a:lstStyle/>
          <a:p>
            <a:r>
              <a:rPr lang="en-US" b="1" dirty="0"/>
              <a:t>DACT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41912"/>
            <a:ext cx="9525000" cy="5361709"/>
          </a:xfrm>
        </p:spPr>
        <p:txBody>
          <a:bodyPr/>
          <a:lstStyle/>
          <a:p>
            <a:r>
              <a:rPr lang="en-US" dirty="0"/>
              <a:t>Dalhousie University</a:t>
            </a:r>
          </a:p>
          <a:p>
            <a:r>
              <a:rPr lang="en-US" dirty="0"/>
              <a:t>McGill University</a:t>
            </a:r>
          </a:p>
          <a:p>
            <a:r>
              <a:rPr lang="en-US" dirty="0"/>
              <a:t>University of Manitoba</a:t>
            </a:r>
          </a:p>
          <a:p>
            <a:r>
              <a:rPr lang="en-US" dirty="0"/>
              <a:t>University of Waterloo</a:t>
            </a:r>
          </a:p>
          <a:p>
            <a:r>
              <a:rPr lang="en-US" dirty="0" err="1"/>
              <a:t>Fragmentarium</a:t>
            </a:r>
            <a:endParaRPr lang="en-US" dirty="0"/>
          </a:p>
          <a:p>
            <a:r>
              <a:rPr lang="en-CA" dirty="0"/>
              <a:t>Cantus Planus in Polonia </a:t>
            </a:r>
          </a:p>
          <a:p>
            <a:r>
              <a:rPr lang="en-CA" dirty="0"/>
              <a:t>Hungarian Chant Database </a:t>
            </a:r>
          </a:p>
          <a:p>
            <a:r>
              <a:rPr lang="en-CA" dirty="0" err="1"/>
              <a:t>Musica</a:t>
            </a:r>
            <a:r>
              <a:rPr lang="en-CA" dirty="0"/>
              <a:t> </a:t>
            </a:r>
            <a:r>
              <a:rPr lang="en-CA" dirty="0" err="1"/>
              <a:t>Hispanica</a:t>
            </a:r>
            <a:endParaRPr lang="en-CA" dirty="0"/>
          </a:p>
          <a:p>
            <a:r>
              <a:rPr lang="en-CA" dirty="0"/>
              <a:t>Slovakian Early Music Database</a:t>
            </a:r>
          </a:p>
          <a:p>
            <a:r>
              <a:rPr lang="en-US" dirty="0"/>
              <a:t>Centro de </a:t>
            </a:r>
            <a:r>
              <a:rPr lang="en-US" dirty="0" err="1"/>
              <a:t>Estudos</a:t>
            </a:r>
            <a:r>
              <a:rPr lang="en-US" dirty="0"/>
              <a:t> de </a:t>
            </a:r>
            <a:r>
              <a:rPr lang="en-US" dirty="0" err="1"/>
              <a:t>Sociologia</a:t>
            </a:r>
            <a:r>
              <a:rPr lang="en-US" dirty="0"/>
              <a:t> e </a:t>
            </a:r>
            <a:r>
              <a:rPr lang="en-US" dirty="0" err="1"/>
              <a:t>Estética</a:t>
            </a:r>
            <a:r>
              <a:rPr lang="en-US" dirty="0"/>
              <a:t> Musical </a:t>
            </a:r>
            <a:r>
              <a:rPr lang="en-CA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196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999A-077C-8B4A-9D88-E10161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48950" cy="8778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Lisa Fagan Davis, </a:t>
            </a:r>
            <a:r>
              <a:rPr lang="en-US" i="1" dirty="0"/>
              <a:t>Gottschalk Antiphoner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Lambach</a:t>
            </a:r>
            <a:r>
              <a:rPr lang="en-US" dirty="0"/>
              <a:t> Abbey, Austria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BB56C4-12AB-D346-B0CB-81E3421BEF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14" t="77632" r="3985"/>
          <a:stretch/>
        </p:blipFill>
        <p:spPr>
          <a:xfrm>
            <a:off x="0" y="2232561"/>
            <a:ext cx="12238855" cy="2565070"/>
          </a:xfrm>
        </p:spPr>
      </p:pic>
    </p:spTree>
    <p:extLst>
      <p:ext uri="{BB962C8B-B14F-4D97-AF65-F5344CB8AC3E}">
        <p14:creationId xmlns:p14="http://schemas.microsoft.com/office/powerpoint/2010/main" val="592037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999A-077C-8B4A-9D88-E10161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142876"/>
            <a:ext cx="11982203" cy="9198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Lisa Fagin Davis, </a:t>
            </a:r>
            <a:r>
              <a:rPr lang="en-US" i="1" dirty="0"/>
              <a:t>Gottschalk Antiphoner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Lambach</a:t>
            </a:r>
            <a:r>
              <a:rPr lang="en-US" dirty="0"/>
              <a:t> Abbey, Austria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66DE70-F69D-8644-8531-0EE0256BD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6958" y="1225400"/>
            <a:ext cx="10398084" cy="5632600"/>
          </a:xfrm>
        </p:spPr>
      </p:pic>
    </p:spTree>
    <p:extLst>
      <p:ext uri="{BB962C8B-B14F-4D97-AF65-F5344CB8AC3E}">
        <p14:creationId xmlns:p14="http://schemas.microsoft.com/office/powerpoint/2010/main" val="40508857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D999A-077C-8B4A-9D88-E10161EF5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53" y="142876"/>
            <a:ext cx="11982203" cy="9198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Lisa Fagin Davis, </a:t>
            </a:r>
            <a:r>
              <a:rPr lang="en-US" i="1" dirty="0"/>
              <a:t>Gottschalk Antiphoner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 err="1"/>
              <a:t>Lambach</a:t>
            </a:r>
            <a:r>
              <a:rPr lang="en-US" dirty="0"/>
              <a:t> Abbey, Austria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4B52B16-F158-1248-B80A-11752A6FB7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1631"/>
          <a:stretch/>
        </p:blipFill>
        <p:spPr>
          <a:xfrm>
            <a:off x="649516" y="1182688"/>
            <a:ext cx="11150144" cy="5532436"/>
          </a:xfrm>
        </p:spPr>
      </p:pic>
    </p:spTree>
    <p:extLst>
      <p:ext uri="{BB962C8B-B14F-4D97-AF65-F5344CB8AC3E}">
        <p14:creationId xmlns:p14="http://schemas.microsoft.com/office/powerpoint/2010/main" val="174371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5936D-D125-0147-93D0-12B8B2EE3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Bring together catalogue and images?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D518C02-4984-C54C-B119-3F88E37658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15064" y="1866375"/>
            <a:ext cx="5884607" cy="381000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CC82428-AA9D-F948-999B-BB2153D385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2888" y="1690688"/>
            <a:ext cx="5734050" cy="4161374"/>
          </a:xfrm>
        </p:spPr>
      </p:pic>
    </p:spTree>
    <p:extLst>
      <p:ext uri="{BB962C8B-B14F-4D97-AF65-F5344CB8AC3E}">
        <p14:creationId xmlns:p14="http://schemas.microsoft.com/office/powerpoint/2010/main" val="18726011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4D61-617D-1740-9433-A07053B9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8950" cy="720725"/>
          </a:xfrm>
        </p:spPr>
        <p:txBody>
          <a:bodyPr/>
          <a:lstStyle/>
          <a:p>
            <a:r>
              <a:rPr lang="en-US" b="1" dirty="0"/>
              <a:t>Cantus </a:t>
            </a:r>
            <a:r>
              <a:rPr lang="en-US" b="1" dirty="0" err="1"/>
              <a:t>Ultimus</a:t>
            </a:r>
            <a:r>
              <a:rPr lang="en-US" b="1" dirty="0"/>
              <a:t>: </a:t>
            </a:r>
            <a:r>
              <a:rPr lang="en-US" b="1" dirty="0" err="1"/>
              <a:t>cantus.simssa.ca</a:t>
            </a:r>
            <a:endParaRPr lang="en-US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D47CA1-AFB1-4241-BD77-E550E63B8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181201"/>
            <a:ext cx="10448925" cy="5604424"/>
          </a:xfrm>
        </p:spPr>
      </p:pic>
    </p:spTree>
    <p:extLst>
      <p:ext uri="{BB962C8B-B14F-4D97-AF65-F5344CB8AC3E}">
        <p14:creationId xmlns:p14="http://schemas.microsoft.com/office/powerpoint/2010/main" val="17743756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7DE5-3D00-8549-8AC4-D8E982C7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Next steps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8B81E-9844-5E45-966C-146632C6B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3" y="1535502"/>
            <a:ext cx="9628517" cy="51068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Chant fragments already on </a:t>
            </a:r>
            <a:r>
              <a:rPr lang="en-US" b="1" dirty="0" err="1"/>
              <a:t>Fragmentarium</a:t>
            </a:r>
            <a:r>
              <a:rPr lang="en-US" b="1" dirty="0"/>
              <a:t>:</a:t>
            </a:r>
          </a:p>
          <a:p>
            <a:pPr lvl="0"/>
            <a:r>
              <a:rPr lang="en-US" dirty="0"/>
              <a:t>Inventory on Cantus Database (full text and music)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b="1" dirty="0"/>
              <a:t>McGill and other chant fragments in Canadian collections:</a:t>
            </a:r>
            <a:endParaRPr lang="en-CA" b="1" dirty="0"/>
          </a:p>
          <a:p>
            <a:pPr lvl="0"/>
            <a:r>
              <a:rPr lang="en-US" dirty="0"/>
              <a:t>Create files and describe on </a:t>
            </a:r>
            <a:r>
              <a:rPr lang="en-US" dirty="0" err="1"/>
              <a:t>Fragmentarium</a:t>
            </a:r>
            <a:endParaRPr lang="en-CA" dirty="0"/>
          </a:p>
          <a:p>
            <a:pPr lvl="0"/>
            <a:r>
              <a:rPr lang="en-US" dirty="0"/>
              <a:t>Inventory on Cantus Database (full text and music)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b="1" dirty="0"/>
              <a:t>Bring together on Cantus </a:t>
            </a:r>
            <a:r>
              <a:rPr lang="en-US" b="1" dirty="0" err="1"/>
              <a:t>Ultimus</a:t>
            </a:r>
            <a:endParaRPr lang="en-US" b="1" dirty="0"/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lang="en-US" b="1" dirty="0"/>
              <a:t>Launch Social Media campaign</a:t>
            </a:r>
          </a:p>
        </p:txBody>
      </p:sp>
    </p:spTree>
    <p:extLst>
      <p:ext uri="{BB962C8B-B14F-4D97-AF65-F5344CB8AC3E}">
        <p14:creationId xmlns:p14="http://schemas.microsoft.com/office/powerpoint/2010/main" val="259897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68AE8CB-2557-B444-8567-0F2DA518F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3062" y="1443038"/>
            <a:ext cx="8943975" cy="3857625"/>
          </a:xfrm>
          <a:noFill/>
        </p:spPr>
        <p:txBody>
          <a:bodyPr>
            <a:noAutofit/>
          </a:bodyPr>
          <a:lstStyle/>
          <a:p>
            <a:endParaRPr lang="en-US" sz="3600" dirty="0"/>
          </a:p>
          <a:p>
            <a:r>
              <a:rPr lang="en-US" sz="4000" dirty="0"/>
              <a:t>Jennifer Bain, Dalhousie University</a:t>
            </a:r>
          </a:p>
          <a:p>
            <a:endParaRPr lang="en-US" sz="4000" dirty="0"/>
          </a:p>
          <a:p>
            <a:r>
              <a:rPr lang="en-US" sz="3600" dirty="0" err="1"/>
              <a:t>bainj@dal.ca</a:t>
            </a:r>
            <a:endParaRPr lang="en-US" sz="3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E99679-DF72-1F4A-89E9-F4852E0A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94" y="5786150"/>
            <a:ext cx="11021412" cy="46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392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0523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2643BE6C-86B7-4AB9-91E8-9B5DB45AC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88" y="0"/>
            <a:ext cx="12188825" cy="42428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09E867-ADAF-3D42-9069-E711611E5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294" y="257176"/>
            <a:ext cx="11287619" cy="120015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Fragments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AE8CB-2557-B444-8567-0F2DA518F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295" y="1571626"/>
            <a:ext cx="11287618" cy="2457449"/>
          </a:xfrm>
        </p:spPr>
        <p:txBody>
          <a:bodyPr>
            <a:noAutofit/>
          </a:bodyPr>
          <a:lstStyle/>
          <a:p>
            <a:endParaRPr lang="en-US" sz="3600" dirty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Jennifer Bain, Dalhousie University</a:t>
            </a:r>
          </a:p>
          <a:p>
            <a:endParaRPr lang="en-US" sz="3600" dirty="0">
              <a:solidFill>
                <a:srgbClr val="FFFFFF"/>
              </a:solidFill>
            </a:endParaRPr>
          </a:p>
          <a:p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E99679-DF72-1F4A-89E9-F4852E0A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94" y="5786150"/>
            <a:ext cx="11021412" cy="46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4255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7DE5-3D00-8549-8AC4-D8E982C7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Plan for Fragments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8B81E-9844-5E45-966C-146632C6B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092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282535"/>
          </a:xfrm>
        </p:spPr>
        <p:txBody>
          <a:bodyPr/>
          <a:lstStyle/>
          <a:p>
            <a:r>
              <a:rPr lang="en-US" b="1" dirty="0"/>
              <a:t>DACT Co-Investigators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41912"/>
            <a:ext cx="9525000" cy="5361709"/>
          </a:xfrm>
        </p:spPr>
        <p:txBody>
          <a:bodyPr>
            <a:normAutofit/>
          </a:bodyPr>
          <a:lstStyle/>
          <a:p>
            <a:r>
              <a:rPr lang="en-US" dirty="0"/>
              <a:t>Ichiro </a:t>
            </a:r>
            <a:r>
              <a:rPr lang="en-US" dirty="0" err="1"/>
              <a:t>Fujinaga</a:t>
            </a:r>
            <a:r>
              <a:rPr lang="en-US" dirty="0"/>
              <a:t>, McGill University</a:t>
            </a:r>
          </a:p>
          <a:p>
            <a:r>
              <a:rPr lang="en-US" dirty="0"/>
              <a:t>Julie Cumming, McGill University</a:t>
            </a:r>
          </a:p>
          <a:p>
            <a:r>
              <a:rPr lang="en-US" dirty="0"/>
              <a:t>Kate </a:t>
            </a:r>
            <a:r>
              <a:rPr lang="en-US" dirty="0" err="1"/>
              <a:t>Helsen</a:t>
            </a:r>
            <a:r>
              <a:rPr lang="en-US" dirty="0"/>
              <a:t>, Western University</a:t>
            </a:r>
          </a:p>
          <a:p>
            <a:r>
              <a:rPr lang="en-US" dirty="0"/>
              <a:t>Mark Daley, Western University</a:t>
            </a:r>
          </a:p>
          <a:p>
            <a:r>
              <a:rPr lang="en-US" dirty="0"/>
              <a:t>James </a:t>
            </a:r>
            <a:r>
              <a:rPr lang="en-US" dirty="0" err="1"/>
              <a:t>Maiello</a:t>
            </a:r>
            <a:r>
              <a:rPr lang="en-US" dirty="0"/>
              <a:t>, University of Manitoba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27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1760BED-EE69-3D4D-AF56-5782FBBC9B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08" t="12788" r="12987"/>
          <a:stretch/>
        </p:blipFill>
        <p:spPr>
          <a:xfrm>
            <a:off x="1086222" y="969957"/>
            <a:ext cx="10494934" cy="5858366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481B73-6C94-354A-B86F-1ACF4826BDA6}"/>
              </a:ext>
            </a:extLst>
          </p:cNvPr>
          <p:cNvSpPr txBox="1"/>
          <p:nvPr/>
        </p:nvSpPr>
        <p:spPr>
          <a:xfrm>
            <a:off x="449450" y="347356"/>
            <a:ext cx="10802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5">
                    <a:lumMod val="75000"/>
                  </a:schemeClr>
                </a:solidFill>
              </a:rPr>
              <a:t>Fragmentarium</a:t>
            </a:r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en-US" sz="4000" dirty="0">
                <a:solidFill>
                  <a:srgbClr val="FF0000"/>
                </a:solidFill>
              </a:rPr>
              <a:t>Phase 1</a:t>
            </a: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B402B30A-665B-FE45-BBF6-9C2C879C7023}"/>
              </a:ext>
            </a:extLst>
          </p:cNvPr>
          <p:cNvSpPr/>
          <p:nvPr/>
        </p:nvSpPr>
        <p:spPr>
          <a:xfrm>
            <a:off x="4157931" y="3053751"/>
            <a:ext cx="2674189" cy="1449238"/>
          </a:xfrm>
          <a:prstGeom prst="donut">
            <a:avLst>
              <a:gd name="adj" fmla="val 231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91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F93D3-9A45-BC47-AF92-E769E51F1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00426" cy="808067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5">
                    <a:lumMod val="75000"/>
                  </a:schemeClr>
                </a:solidFill>
              </a:rPr>
              <a:t>Fragmentarium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 - </a:t>
            </a:r>
            <a:r>
              <a:rPr lang="en-US" dirty="0">
                <a:solidFill>
                  <a:srgbClr val="FF0000"/>
                </a:solidFill>
              </a:rPr>
              <a:t>Phase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196F29-BC33-ED4F-B327-D29D739E9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80" y="1173192"/>
            <a:ext cx="11369855" cy="5676181"/>
          </a:xfrm>
        </p:spPr>
      </p:pic>
    </p:spTree>
    <p:extLst>
      <p:ext uri="{BB962C8B-B14F-4D97-AF65-F5344CB8AC3E}">
        <p14:creationId xmlns:p14="http://schemas.microsoft.com/office/powerpoint/2010/main" val="40140469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6B6CD1B-95B8-B341-A0F1-90FF93E27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085" y="189781"/>
            <a:ext cx="11802632" cy="6470663"/>
          </a:xfrm>
        </p:spPr>
      </p:pic>
    </p:spTree>
    <p:extLst>
      <p:ext uri="{BB962C8B-B14F-4D97-AF65-F5344CB8AC3E}">
        <p14:creationId xmlns:p14="http://schemas.microsoft.com/office/powerpoint/2010/main" val="2666365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BF3222-C74A-F34B-8D01-910F79B89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885" y="346096"/>
            <a:ext cx="11499534" cy="6269271"/>
          </a:xfrm>
        </p:spPr>
      </p:pic>
    </p:spTree>
    <p:extLst>
      <p:ext uri="{BB962C8B-B14F-4D97-AF65-F5344CB8AC3E}">
        <p14:creationId xmlns:p14="http://schemas.microsoft.com/office/powerpoint/2010/main" val="2292912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4662AF-01A3-474B-9D83-0CBAE38E2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010" y="0"/>
            <a:ext cx="10801980" cy="6641013"/>
          </a:xfrm>
        </p:spPr>
      </p:pic>
    </p:spTree>
    <p:extLst>
      <p:ext uri="{BB962C8B-B14F-4D97-AF65-F5344CB8AC3E}">
        <p14:creationId xmlns:p14="http://schemas.microsoft.com/office/powerpoint/2010/main" val="35459069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5DD0A6-C31B-A043-876A-8F466A25B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6928" y="135536"/>
            <a:ext cx="10144664" cy="6670116"/>
          </a:xfrm>
          <a:prstGeom prst="rect">
            <a:avLst/>
          </a:prstGeom>
        </p:spPr>
      </p:pic>
      <p:sp>
        <p:nvSpPr>
          <p:cNvPr id="6" name="Donut 5">
            <a:extLst>
              <a:ext uri="{FF2B5EF4-FFF2-40B4-BE49-F238E27FC236}">
                <a16:creationId xmlns:a16="http://schemas.microsoft.com/office/drawing/2014/main" id="{E6ABE597-81F6-CE4E-88A1-E77430B802C5}"/>
              </a:ext>
            </a:extLst>
          </p:cNvPr>
          <p:cNvSpPr/>
          <p:nvPr/>
        </p:nvSpPr>
        <p:spPr>
          <a:xfrm>
            <a:off x="3709357" y="5796950"/>
            <a:ext cx="2386643" cy="1061049"/>
          </a:xfrm>
          <a:prstGeom prst="donut">
            <a:avLst>
              <a:gd name="adj" fmla="val 2310"/>
            </a:avLst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32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86F2BB-F971-B440-BD0C-28AEDDBC3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1565" y="0"/>
            <a:ext cx="11268870" cy="6858000"/>
          </a:xfrm>
        </p:spPr>
      </p:pic>
    </p:spTree>
    <p:extLst>
      <p:ext uri="{BB962C8B-B14F-4D97-AF65-F5344CB8AC3E}">
        <p14:creationId xmlns:p14="http://schemas.microsoft.com/office/powerpoint/2010/main" val="498842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BAEC-0B6F-FD41-91E4-73A04331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Chant fragment description?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20D57-7391-CA43-80EC-C6F18187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6715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Rebecca Shaw, "The </a:t>
            </a:r>
            <a:r>
              <a:rPr lang="fr-CH" i="1" dirty="0"/>
              <a:t>Canadian Chant </a:t>
            </a:r>
            <a:r>
              <a:rPr lang="fr-CH" i="1" dirty="0" err="1"/>
              <a:t>Database</a:t>
            </a:r>
            <a:r>
              <a:rPr lang="fr-CH" dirty="0"/>
              <a:t>: a </a:t>
            </a:r>
            <a:r>
              <a:rPr lang="fr-CH" dirty="0" err="1"/>
              <a:t>Proposal</a:t>
            </a:r>
            <a:r>
              <a:rPr lang="fr-CH" dirty="0"/>
              <a:t>," 2019</a:t>
            </a:r>
          </a:p>
          <a:p>
            <a:pPr marL="0" indent="0">
              <a:buNone/>
            </a:pPr>
            <a:endParaRPr lang="fr-CH" b="1" dirty="0"/>
          </a:p>
          <a:p>
            <a:pPr marL="0" indent="0">
              <a:buNone/>
            </a:pPr>
            <a:r>
              <a:rPr lang="fr-CH" b="1" dirty="0"/>
              <a:t>Musical and </a:t>
            </a:r>
            <a:r>
              <a:rPr lang="fr-CH" b="1" dirty="0" err="1"/>
              <a:t>text</a:t>
            </a:r>
            <a:r>
              <a:rPr lang="fr-CH" b="1" dirty="0"/>
              <a:t> </a:t>
            </a:r>
            <a:r>
              <a:rPr lang="fr-CH" b="1" dirty="0" err="1"/>
              <a:t>elements</a:t>
            </a:r>
            <a:r>
              <a:rPr lang="fr-CH" b="1" dirty="0"/>
              <a:t>:</a:t>
            </a:r>
          </a:p>
          <a:p>
            <a:r>
              <a:rPr lang="fr-CH" dirty="0" err="1"/>
              <a:t>Number</a:t>
            </a:r>
            <a:r>
              <a:rPr lang="fr-CH" dirty="0"/>
              <a:t> of staff </a:t>
            </a:r>
            <a:r>
              <a:rPr lang="fr-CH" dirty="0" err="1"/>
              <a:t>lines</a:t>
            </a:r>
            <a:endParaRPr lang="fr-CH" dirty="0"/>
          </a:p>
          <a:p>
            <a:r>
              <a:rPr lang="fr-CH" dirty="0" err="1"/>
              <a:t>Number</a:t>
            </a:r>
            <a:r>
              <a:rPr lang="fr-CH" dirty="0"/>
              <a:t> of </a:t>
            </a:r>
            <a:r>
              <a:rPr lang="fr-CH" dirty="0" err="1"/>
              <a:t>staves</a:t>
            </a:r>
            <a:r>
              <a:rPr lang="fr-CH" dirty="0"/>
              <a:t> per page</a:t>
            </a:r>
          </a:p>
          <a:p>
            <a:r>
              <a:rPr lang="fr-CH" dirty="0"/>
              <a:t>Coloured </a:t>
            </a:r>
            <a:r>
              <a:rPr lang="fr-CH" dirty="0" err="1"/>
              <a:t>lines</a:t>
            </a:r>
            <a:endParaRPr lang="fr-CH" dirty="0"/>
          </a:p>
          <a:p>
            <a:r>
              <a:rPr lang="fr-CH" dirty="0"/>
              <a:t>Notation type</a:t>
            </a:r>
          </a:p>
          <a:p>
            <a:r>
              <a:rPr lang="fr-CH" dirty="0" err="1"/>
              <a:t>Colour</a:t>
            </a:r>
            <a:r>
              <a:rPr lang="fr-CH" dirty="0"/>
              <a:t> of </a:t>
            </a:r>
            <a:r>
              <a:rPr lang="fr-CH" dirty="0" err="1"/>
              <a:t>text</a:t>
            </a:r>
            <a:endParaRPr lang="fr-CH" dirty="0"/>
          </a:p>
          <a:p>
            <a:r>
              <a:rPr lang="fr-CH" dirty="0" err="1"/>
              <a:t>Colour</a:t>
            </a:r>
            <a:r>
              <a:rPr lang="fr-CH" dirty="0"/>
              <a:t> of </a:t>
            </a:r>
            <a:r>
              <a:rPr lang="fr-CH" dirty="0" err="1"/>
              <a:t>initials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23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BAEC-0B6F-FD41-91E4-73A04331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8837"/>
          </a:xfrm>
        </p:spPr>
        <p:txBody>
          <a:bodyPr/>
          <a:lstStyle/>
          <a:p>
            <a:r>
              <a:rPr lang="en-US" b="1" dirty="0"/>
              <a:t>Interoperability?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320D57-7391-CA43-80EC-C6F18187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4733"/>
            <a:ext cx="10515600" cy="5227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dirty="0"/>
              <a:t>Rebecca Shaw,</a:t>
            </a:r>
            <a:r>
              <a:rPr lang="en-CA" dirty="0"/>
              <a:t> “Protocols for Manuscript and Fragment Identification: Proposal,” 2019</a:t>
            </a:r>
            <a:endParaRPr lang="fr-CH" dirty="0"/>
          </a:p>
          <a:p>
            <a:pPr marL="0" indent="0">
              <a:buNone/>
            </a:pPr>
            <a:endParaRPr lang="fr-CH" b="1" dirty="0"/>
          </a:p>
          <a:p>
            <a:pPr marL="0" indent="0">
              <a:buNone/>
            </a:pPr>
            <a:r>
              <a:rPr lang="fr-CH" b="1" dirty="0"/>
              <a:t>DACT ID – 3 parts</a:t>
            </a:r>
          </a:p>
          <a:p>
            <a:pPr marL="0" lvl="0" indent="0">
              <a:buNone/>
            </a:pPr>
            <a:r>
              <a:rPr lang="en-CA" dirty="0"/>
              <a:t>(1) Database identifier for original location of information (e.g., “F” for </a:t>
            </a:r>
            <a:r>
              <a:rPr lang="en-CA" i="1" dirty="0" err="1"/>
              <a:t>Fragmentarium</a:t>
            </a:r>
            <a:r>
              <a:rPr lang="en-CA" dirty="0"/>
              <a:t>, “CD” for the </a:t>
            </a:r>
            <a:r>
              <a:rPr lang="en-CA" i="1" dirty="0"/>
              <a:t>Cantus Database</a:t>
            </a:r>
            <a:r>
              <a:rPr lang="en-CA" dirty="0"/>
              <a:t>, “CU” for </a:t>
            </a:r>
            <a:r>
              <a:rPr lang="en-CA" i="1" dirty="0"/>
              <a:t>Cantus </a:t>
            </a:r>
            <a:r>
              <a:rPr lang="en-CA" i="1" dirty="0" err="1"/>
              <a:t>Ultimus</a:t>
            </a:r>
            <a:r>
              <a:rPr lang="en-CA" dirty="0"/>
              <a:t>, etc.).</a:t>
            </a:r>
          </a:p>
          <a:p>
            <a:pPr marL="0" lvl="0" indent="0">
              <a:buNone/>
            </a:pPr>
            <a:r>
              <a:rPr lang="en-CA" dirty="0"/>
              <a:t>(2) A computer-generated, four-digit alphanumeric code unique.</a:t>
            </a:r>
          </a:p>
        </p:txBody>
      </p:sp>
    </p:spTree>
    <p:extLst>
      <p:ext uri="{BB962C8B-B14F-4D97-AF65-F5344CB8AC3E}">
        <p14:creationId xmlns:p14="http://schemas.microsoft.com/office/powerpoint/2010/main" val="373571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27790-CFDD-4D4A-B43F-22F29AB6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60" y="759125"/>
            <a:ext cx="10680940" cy="5417838"/>
          </a:xfrm>
        </p:spPr>
        <p:txBody>
          <a:bodyPr/>
          <a:lstStyle/>
          <a:p>
            <a:pPr marL="0" lvl="0" indent="0">
              <a:buNone/>
            </a:pPr>
            <a:r>
              <a:rPr lang="en-CA" b="1" dirty="0"/>
              <a:t>DACT ID cont.</a:t>
            </a:r>
          </a:p>
          <a:p>
            <a:pPr marL="0" lvl="0" indent="0">
              <a:buNone/>
            </a:pPr>
            <a:endParaRPr lang="en-CA" b="1" dirty="0"/>
          </a:p>
          <a:p>
            <a:pPr marL="0" lvl="0" indent="0">
              <a:buNone/>
            </a:pPr>
            <a:r>
              <a:rPr lang="en-CA" dirty="0"/>
              <a:t>(3) An alphabetic suffix to indicate whether the record is a:</a:t>
            </a:r>
          </a:p>
          <a:p>
            <a:pPr marL="0" indent="0">
              <a:buNone/>
            </a:pPr>
            <a:r>
              <a:rPr lang="en-CA" dirty="0"/>
              <a:t>	D = manuscript or fragment description</a:t>
            </a:r>
          </a:p>
          <a:p>
            <a:pPr marL="0" indent="0">
              <a:buNone/>
            </a:pPr>
            <a:r>
              <a:rPr lang="en-CA" dirty="0"/>
              <a:t>	I = complete manuscript or fragment inventory</a:t>
            </a:r>
          </a:p>
          <a:p>
            <a:pPr marL="0" indent="0">
              <a:buNone/>
            </a:pPr>
            <a:r>
              <a:rPr lang="en-CA" dirty="0"/>
              <a:t>	C = individual chant record within the manuscript or fragment, 			followed by the folio and sequence number, as entered in 		the </a:t>
            </a:r>
            <a:r>
              <a:rPr lang="en-CA" i="1" dirty="0"/>
              <a:t>Cantus Database</a:t>
            </a:r>
            <a:endParaRPr lang="en-CA" dirty="0"/>
          </a:p>
          <a:p>
            <a:pPr marL="0" indent="0">
              <a:buNone/>
            </a:pPr>
            <a:r>
              <a:rPr lang="en-CA" dirty="0"/>
              <a:t>	F = digital facsimile of the manuscript or fragment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3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282535"/>
          </a:xfrm>
        </p:spPr>
        <p:txBody>
          <a:bodyPr/>
          <a:lstStyle/>
          <a:p>
            <a:r>
              <a:rPr lang="en-US" b="1" dirty="0"/>
              <a:t>DACT Collaborators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41912"/>
            <a:ext cx="9525000" cy="536170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Andrew Hankinson</a:t>
            </a:r>
          </a:p>
          <a:p>
            <a:r>
              <a:rPr lang="en-US" dirty="0"/>
              <a:t>Michael Norton</a:t>
            </a:r>
          </a:p>
          <a:p>
            <a:r>
              <a:rPr lang="en-US" dirty="0"/>
              <a:t>Elsa De Luca</a:t>
            </a:r>
          </a:p>
          <a:p>
            <a:r>
              <a:rPr lang="en-US" dirty="0"/>
              <a:t>Inga Behrendt</a:t>
            </a:r>
          </a:p>
          <a:p>
            <a:r>
              <a:rPr lang="en-US" dirty="0"/>
              <a:t>Sarah Ann Long </a:t>
            </a:r>
          </a:p>
          <a:p>
            <a:r>
              <a:rPr lang="en-US" dirty="0"/>
              <a:t>Thomas Forrest Kelly</a:t>
            </a:r>
          </a:p>
          <a:p>
            <a:r>
              <a:rPr lang="en-US" dirty="0"/>
              <a:t>Barbara </a:t>
            </a:r>
            <a:r>
              <a:rPr lang="en-US" dirty="0" err="1"/>
              <a:t>Haggh-Huglo</a:t>
            </a:r>
            <a:endParaRPr lang="en-US" dirty="0"/>
          </a:p>
          <a:p>
            <a:r>
              <a:rPr lang="en-US" dirty="0"/>
              <a:t>Terence Bailey</a:t>
            </a:r>
          </a:p>
          <a:p>
            <a:r>
              <a:rPr lang="en-US" dirty="0"/>
              <a:t>Christoph </a:t>
            </a:r>
            <a:r>
              <a:rPr lang="en-US" dirty="0" err="1"/>
              <a:t>Fluëler</a:t>
            </a:r>
            <a:endParaRPr lang="en-US" dirty="0"/>
          </a:p>
          <a:p>
            <a:r>
              <a:rPr lang="en-US" dirty="0"/>
              <a:t>David Watt</a:t>
            </a:r>
          </a:p>
          <a:p>
            <a:r>
              <a:rPr lang="en-US" dirty="0"/>
              <a:t>Christine </a:t>
            </a:r>
            <a:r>
              <a:rPr lang="en-US" dirty="0" err="1"/>
              <a:t>McWebb</a:t>
            </a:r>
            <a:endParaRPr lang="en-US" dirty="0"/>
          </a:p>
          <a:p>
            <a:r>
              <a:rPr lang="en-US" dirty="0" err="1"/>
              <a:t>Deantha</a:t>
            </a:r>
            <a:r>
              <a:rPr lang="en-US" dirty="0"/>
              <a:t> Edmunds</a:t>
            </a:r>
          </a:p>
          <a:p>
            <a:r>
              <a:rPr lang="en-US" dirty="0"/>
              <a:t>Janice </a:t>
            </a:r>
            <a:r>
              <a:rPr lang="en-US" dirty="0" err="1"/>
              <a:t>Tulk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274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27790-CFDD-4D4A-B43F-22F29AB66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860" y="759125"/>
            <a:ext cx="10680940" cy="5417838"/>
          </a:xfrm>
        </p:spPr>
        <p:txBody>
          <a:bodyPr/>
          <a:lstStyle/>
          <a:p>
            <a:pPr marL="0" lvl="0" indent="0">
              <a:buNone/>
            </a:pPr>
            <a:r>
              <a:rPr lang="en-CA" b="1" dirty="0"/>
              <a:t>DACT ID cont.</a:t>
            </a:r>
          </a:p>
          <a:p>
            <a:pPr marL="0" lvl="0" indent="0">
              <a:buNone/>
            </a:pPr>
            <a:endParaRPr lang="en-CA" b="1" dirty="0"/>
          </a:p>
          <a:p>
            <a:pPr marL="0" indent="0">
              <a:buNone/>
            </a:pPr>
            <a:r>
              <a:rPr lang="en-CA" sz="3200" i="1" dirty="0" err="1"/>
              <a:t>Salzinnes</a:t>
            </a:r>
            <a:r>
              <a:rPr lang="en-CA" sz="3200" i="1" dirty="0"/>
              <a:t> Antiphonal: </a:t>
            </a:r>
          </a:p>
          <a:p>
            <a:pPr marL="0" indent="0">
              <a:buNone/>
            </a:pPr>
            <a:r>
              <a:rPr lang="en-CA" i="1" dirty="0"/>
              <a:t>	Cantus Database </a:t>
            </a:r>
            <a:r>
              <a:rPr lang="en-CA" dirty="0"/>
              <a:t>description</a:t>
            </a:r>
            <a:r>
              <a:rPr lang="en-CA" i="1" dirty="0"/>
              <a:t>: </a:t>
            </a:r>
            <a:r>
              <a:rPr lang="en-CA" dirty="0"/>
              <a:t>CD-</a:t>
            </a:r>
            <a:r>
              <a:rPr lang="en-CA" b="1" dirty="0"/>
              <a:t>g7jk</a:t>
            </a:r>
            <a:r>
              <a:rPr lang="en-CA" dirty="0"/>
              <a:t>-D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i="1" dirty="0"/>
              <a:t>Cantus Database</a:t>
            </a:r>
            <a:r>
              <a:rPr lang="en-CA" dirty="0"/>
              <a:t> inventory: CD-</a:t>
            </a:r>
            <a:r>
              <a:rPr lang="en-CA" b="1" dirty="0"/>
              <a:t>g7jk</a:t>
            </a:r>
            <a:r>
              <a:rPr lang="en-CA" dirty="0"/>
              <a:t>-I </a:t>
            </a:r>
          </a:p>
          <a:p>
            <a:pPr marL="0" indent="0">
              <a:buNone/>
            </a:pPr>
            <a:r>
              <a:rPr lang="en-CA" dirty="0"/>
              <a:t>	Manuscript images, hosted on </a:t>
            </a:r>
            <a:r>
              <a:rPr lang="en-CA" i="1" dirty="0"/>
              <a:t>Cantus </a:t>
            </a:r>
            <a:r>
              <a:rPr lang="en-CA" i="1" dirty="0" err="1"/>
              <a:t>Ultimus</a:t>
            </a:r>
            <a:r>
              <a:rPr lang="en-CA" dirty="0"/>
              <a:t>:</a:t>
            </a:r>
            <a:r>
              <a:rPr lang="en-CA" i="1" dirty="0"/>
              <a:t> </a:t>
            </a:r>
            <a:r>
              <a:rPr lang="en-CA" dirty="0"/>
              <a:t>CU-</a:t>
            </a:r>
            <a:r>
              <a:rPr lang="en-CA" b="1" dirty="0"/>
              <a:t>g7jk</a:t>
            </a:r>
            <a:r>
              <a:rPr lang="en-CA" dirty="0"/>
              <a:t>-F</a:t>
            </a:r>
          </a:p>
          <a:p>
            <a:pPr marL="0" indent="0">
              <a:buNone/>
            </a:pPr>
            <a:r>
              <a:rPr lang="en-CA" dirty="0"/>
              <a:t>	Responsory </a:t>
            </a:r>
            <a:r>
              <a:rPr lang="en-CA" i="1" dirty="0" err="1"/>
              <a:t>Ascipiens</a:t>
            </a:r>
            <a:r>
              <a:rPr lang="en-CA" i="1" dirty="0"/>
              <a:t> a </a:t>
            </a:r>
            <a:r>
              <a:rPr lang="en-CA" i="1" dirty="0" err="1"/>
              <a:t>longe</a:t>
            </a:r>
            <a:r>
              <a:rPr lang="en-CA" i="1" dirty="0"/>
              <a:t> ecce video</a:t>
            </a:r>
            <a:r>
              <a:rPr lang="en-CA" dirty="0"/>
              <a:t>, the first chant on f. 2r, 		would be CD-</a:t>
            </a:r>
            <a:r>
              <a:rPr lang="en-CA" b="1" dirty="0"/>
              <a:t>g7jk</a:t>
            </a:r>
            <a:r>
              <a:rPr lang="en-CA" dirty="0"/>
              <a:t>-C.002r.1</a:t>
            </a:r>
          </a:p>
          <a:p>
            <a:pPr marL="0" lvl="0" indent="0">
              <a:buNone/>
            </a:pPr>
            <a:endParaRPr lang="en-CA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00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7DE5-3D00-8549-8AC4-D8E982C74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Next steps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8B81E-9844-5E45-966C-146632C6B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5283" y="1535502"/>
            <a:ext cx="9628517" cy="51068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Chant fragments already on </a:t>
            </a:r>
            <a:r>
              <a:rPr lang="en-US" b="1" dirty="0" err="1"/>
              <a:t>Fragmentarium</a:t>
            </a:r>
            <a:r>
              <a:rPr lang="en-US" b="1" dirty="0"/>
              <a:t>:</a:t>
            </a:r>
          </a:p>
          <a:p>
            <a:pPr lvl="0"/>
            <a:r>
              <a:rPr lang="en-US" dirty="0"/>
              <a:t>Inventory on Cantus Database (full text and music)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b="1" dirty="0"/>
              <a:t>McGill and other chant fragments in Canadian collections:</a:t>
            </a:r>
            <a:endParaRPr lang="en-CA" b="1" dirty="0"/>
          </a:p>
          <a:p>
            <a:pPr lvl="0"/>
            <a:r>
              <a:rPr lang="en-US" dirty="0"/>
              <a:t>Create files and describe on </a:t>
            </a:r>
            <a:r>
              <a:rPr lang="en-US" dirty="0" err="1"/>
              <a:t>Fragmentarium</a:t>
            </a:r>
            <a:endParaRPr lang="en-CA" dirty="0"/>
          </a:p>
          <a:p>
            <a:pPr lvl="0"/>
            <a:r>
              <a:rPr lang="en-US" dirty="0"/>
              <a:t>Inventory on Cantus Database (full text and music)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b="1" dirty="0"/>
              <a:t>Bring together on Cantus </a:t>
            </a:r>
            <a:r>
              <a:rPr lang="en-US" b="1" dirty="0" err="1"/>
              <a:t>Ultimus</a:t>
            </a:r>
            <a:endParaRPr lang="en-US" b="1" dirty="0"/>
          </a:p>
          <a:p>
            <a:pPr marL="0" lvl="0" indent="0">
              <a:buNone/>
            </a:pPr>
            <a:endParaRPr lang="en-US" b="1" dirty="0"/>
          </a:p>
          <a:p>
            <a:pPr marL="0" lvl="0" indent="0">
              <a:buNone/>
            </a:pPr>
            <a:r>
              <a:rPr lang="en-US" b="1" dirty="0"/>
              <a:t>Launch Social Media campaign</a:t>
            </a:r>
          </a:p>
        </p:txBody>
      </p:sp>
    </p:spTree>
    <p:extLst>
      <p:ext uri="{BB962C8B-B14F-4D97-AF65-F5344CB8AC3E}">
        <p14:creationId xmlns:p14="http://schemas.microsoft.com/office/powerpoint/2010/main" val="2635930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68AE8CB-2557-B444-8567-0F2DA518F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3062" y="1443038"/>
            <a:ext cx="8943975" cy="3857625"/>
          </a:xfrm>
          <a:noFill/>
        </p:spPr>
        <p:txBody>
          <a:bodyPr>
            <a:noAutofit/>
          </a:bodyPr>
          <a:lstStyle/>
          <a:p>
            <a:endParaRPr lang="en-US" sz="3600" dirty="0"/>
          </a:p>
          <a:p>
            <a:r>
              <a:rPr lang="en-US" sz="4000" dirty="0"/>
              <a:t>Jennifer Bain, Dalhousie University</a:t>
            </a:r>
          </a:p>
          <a:p>
            <a:endParaRPr lang="en-US" sz="4000" dirty="0"/>
          </a:p>
          <a:p>
            <a:r>
              <a:rPr lang="en-US" sz="3600" dirty="0" err="1"/>
              <a:t>bainj@dal.ca</a:t>
            </a:r>
            <a:endParaRPr lang="en-US" sz="36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0E99679-DF72-1F4A-89E9-F4852E0AA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94" y="5786150"/>
            <a:ext cx="11021412" cy="4684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449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82459-26C9-5F47-9543-0B85E0217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Potential DACT Collaborators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1B12D-82E7-614A-9EF6-0CD1ECF79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Catherine Bradley (Univ. of Oslo) - </a:t>
            </a:r>
            <a:r>
              <a:rPr lang="en-US" i="1" dirty="0" err="1"/>
              <a:t>Benedicamus</a:t>
            </a:r>
            <a:r>
              <a:rPr lang="en-US" i="1" dirty="0"/>
              <a:t> Domino</a:t>
            </a:r>
            <a:endParaRPr lang="en-CA" i="1" dirty="0"/>
          </a:p>
          <a:p>
            <a:pPr lvl="0"/>
            <a:r>
              <a:rPr lang="en-US" dirty="0"/>
              <a:t>Miriam Wendling (Leuven) - </a:t>
            </a:r>
            <a:r>
              <a:rPr lang="en-US" i="1" dirty="0"/>
              <a:t>Requiem Mass chants</a:t>
            </a:r>
            <a:endParaRPr lang="en-CA" i="1" dirty="0"/>
          </a:p>
          <a:p>
            <a:pPr lvl="0"/>
            <a:r>
              <a:rPr lang="en-US" dirty="0"/>
              <a:t>Tim Crawford (Goldsmiths) - </a:t>
            </a:r>
            <a:r>
              <a:rPr lang="en-US" i="1" dirty="0"/>
              <a:t>similarity searches</a:t>
            </a:r>
            <a:endParaRPr lang="en-CA" i="1" dirty="0"/>
          </a:p>
          <a:p>
            <a:pPr lvl="0"/>
            <a:r>
              <a:rPr lang="en-US" dirty="0"/>
              <a:t>Richard </a:t>
            </a:r>
            <a:r>
              <a:rPr lang="en-US" dirty="0" err="1"/>
              <a:t>Haefer</a:t>
            </a:r>
            <a:r>
              <a:rPr lang="en-US" dirty="0"/>
              <a:t> (Arizona State University) – </a:t>
            </a:r>
            <a:r>
              <a:rPr lang="en-US" i="1" dirty="0"/>
              <a:t>national databases</a:t>
            </a:r>
            <a:endParaRPr lang="en-CA" i="1" dirty="0"/>
          </a:p>
          <a:p>
            <a:pPr lvl="0"/>
            <a:r>
              <a:rPr lang="en-US" dirty="0" err="1"/>
              <a:t>Morne</a:t>
            </a:r>
            <a:r>
              <a:rPr lang="en-US" dirty="0"/>
              <a:t> Bezuidenhout (University of Cape Town)</a:t>
            </a:r>
          </a:p>
          <a:p>
            <a:pPr lvl="0"/>
            <a:r>
              <a:rPr lang="en-US" dirty="0"/>
              <a:t>Dylan Robinson (Queen’s University)</a:t>
            </a:r>
          </a:p>
          <a:p>
            <a:pPr lvl="0"/>
            <a:r>
              <a:rPr lang="en-US" dirty="0"/>
              <a:t>Rebecca Shaw (University of Toronto)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840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282535"/>
          </a:xfrm>
        </p:spPr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41912"/>
            <a:ext cx="9525000" cy="5361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I: Establish Cantus Digital Network (CDN)</a:t>
            </a:r>
          </a:p>
          <a:p>
            <a:pPr marL="0" indent="0">
              <a:buNone/>
            </a:pPr>
            <a:r>
              <a:rPr lang="en-US" sz="3600" b="1" dirty="0"/>
              <a:t>I: Establish </a:t>
            </a:r>
            <a:r>
              <a:rPr lang="en-US" sz="3600" b="1" i="1" dirty="0"/>
              <a:t>Network Cantus</a:t>
            </a:r>
            <a:endParaRPr lang="en-US" sz="3600" b="1" i="1" strike="sngStrike" dirty="0"/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254155F-A5C4-ED4D-ABAA-CBC14F2F9285}"/>
                  </a:ext>
                </a:extLst>
              </p14:cNvPr>
              <p14:cNvContentPartPr/>
              <p14:nvPr/>
            </p14:nvContentPartPr>
            <p14:xfrm>
              <a:off x="1861879" y="1527589"/>
              <a:ext cx="7789320" cy="1314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254155F-A5C4-ED4D-ABAA-CBC14F2F928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3879" y="1509949"/>
                <a:ext cx="7824960" cy="16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09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282535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b="1" dirty="0"/>
              <a:t>Objective I: Establish </a:t>
            </a:r>
            <a:r>
              <a:rPr lang="en-US" b="1" i="1" dirty="0"/>
              <a:t>Network Cantus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2550" y="1531917"/>
            <a:ext cx="9501249" cy="51717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Melody ID</a:t>
            </a:r>
          </a:p>
          <a:p>
            <a:pPr marL="0" indent="0">
              <a:buNone/>
            </a:pPr>
            <a:r>
              <a:rPr lang="en-US" sz="3200" dirty="0"/>
              <a:t>OMR and MEI: SIMSSA and Cantus </a:t>
            </a:r>
            <a:r>
              <a:rPr lang="en-US" sz="3200" dirty="0" err="1"/>
              <a:t>Ultimus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3588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6313-8A29-9C41-BBBA-A6075ABF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379"/>
            <a:ext cx="10515600" cy="1282535"/>
          </a:xfrm>
        </p:spPr>
        <p:txBody>
          <a:bodyPr/>
          <a:lstStyle/>
          <a:p>
            <a:r>
              <a:rPr lang="en-US" b="1" dirty="0"/>
              <a:t>Objective II: Address two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F4FE7-AA31-D34D-AB58-346EF569A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41912"/>
            <a:ext cx="9525000" cy="53617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sz="3600" dirty="0"/>
              <a:t>1. Transmission of chant outside of Europe</a:t>
            </a:r>
          </a:p>
          <a:p>
            <a:pPr marL="0" indent="0">
              <a:buNone/>
            </a:pPr>
            <a:r>
              <a:rPr lang="en-US" sz="3600" dirty="0"/>
              <a:t>2. Transmission of chant through manuscript 		fragments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0781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640</Words>
  <Application>Microsoft Macintosh PowerPoint</Application>
  <PresentationFormat>Widescreen</PresentationFormat>
  <Paragraphs>160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Calibri Light</vt:lpstr>
      <vt:lpstr>Office Theme</vt:lpstr>
      <vt:lpstr>Digital Analysis of Chant Transmission DACT</vt:lpstr>
      <vt:lpstr>Digital Analysis of Chant Transmission (DACT)</vt:lpstr>
      <vt:lpstr>DACT Partners</vt:lpstr>
      <vt:lpstr>DACT Co-Investigators</vt:lpstr>
      <vt:lpstr>DACT Collaborators</vt:lpstr>
      <vt:lpstr>Potential DACT Collaborators</vt:lpstr>
      <vt:lpstr>Objectives</vt:lpstr>
      <vt:lpstr> Objective I: Establish Network Cantus</vt:lpstr>
      <vt:lpstr>Objective II: Address two gaps</vt:lpstr>
      <vt:lpstr>    1: Transmission of chant outside Europe</vt:lpstr>
      <vt:lpstr>Christian Kauder  Buch das Gut  1866</vt:lpstr>
      <vt:lpstr>Christian Kauder  Buch das Gut  1866</vt:lpstr>
      <vt:lpstr> Rituel du Diocese de Quebec  Paris, 1703</vt:lpstr>
      <vt:lpstr> Rituel du Diocese de Quebec  Paris, 1703</vt:lpstr>
      <vt:lpstr>Le Paroissien Noté, 2nd edition  Québec, 1883</vt:lpstr>
      <vt:lpstr>Pacifique de Valigny  Le Paroissien Micmac Noté  1923</vt:lpstr>
      <vt:lpstr>Andrew Hankinson  Salzinnes Antiphonal 1554/55   Art Gallery of Nova Scotia</vt:lpstr>
      <vt:lpstr>PowerPoint Presentation</vt:lpstr>
      <vt:lpstr>McGill Rare Books Collection</vt:lpstr>
      <vt:lpstr>How do we deal with these materials?  Build national chant databases in non-European countries  CANADIAN CHANT DATABASE</vt:lpstr>
      <vt:lpstr>Establish standards and protocols </vt:lpstr>
      <vt:lpstr>Establish standards and protocols </vt:lpstr>
      <vt:lpstr>Objective II: Address two gaps     2: Transmission of chant through MS   fragments</vt:lpstr>
      <vt:lpstr>PowerPoint Presentation</vt:lpstr>
      <vt:lpstr>PowerPoint Presentation</vt:lpstr>
      <vt:lpstr>PowerPoint Presentation</vt:lpstr>
      <vt:lpstr>Christoph Flüeler  Fragmentarium.ms</vt:lpstr>
      <vt:lpstr>Christoph Flüeler Fragmentarium.ms</vt:lpstr>
      <vt:lpstr>Lisa Fagin Davis, Gottschalk Antiphoner  Lambach Abbey, Austria</vt:lpstr>
      <vt:lpstr>Lisa Fagan Davis, Gottschalk Antiphoner  Lambach Abbey, Austria</vt:lpstr>
      <vt:lpstr>Lisa Fagin Davis, Gottschalk Antiphoner  Lambach Abbey, Austria</vt:lpstr>
      <vt:lpstr>Lisa Fagin Davis, Gottschalk Antiphoner  Lambach Abbey, Austria</vt:lpstr>
      <vt:lpstr>Bring together catalogue and images?</vt:lpstr>
      <vt:lpstr>Cantus Ultimus: cantus.simssa.ca</vt:lpstr>
      <vt:lpstr>Next steps</vt:lpstr>
      <vt:lpstr>PowerPoint Presentation</vt:lpstr>
      <vt:lpstr>PowerPoint Presentation</vt:lpstr>
      <vt:lpstr>Fragments</vt:lpstr>
      <vt:lpstr>Plan for Fragments</vt:lpstr>
      <vt:lpstr>PowerPoint Presentation</vt:lpstr>
      <vt:lpstr>Fragmentarium - Phase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Chant fragment description?</vt:lpstr>
      <vt:lpstr>Interoperability?</vt:lpstr>
      <vt:lpstr>PowerPoint Presentation</vt:lpstr>
      <vt:lpstr>PowerPoint Presentation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DACT Workshop 1</dc:title>
  <dc:creator>Jennifer Bain</dc:creator>
  <cp:lastModifiedBy>Jennifer Bain</cp:lastModifiedBy>
  <cp:revision>25</cp:revision>
  <dcterms:created xsi:type="dcterms:W3CDTF">2019-09-20T02:58:02Z</dcterms:created>
  <dcterms:modified xsi:type="dcterms:W3CDTF">2019-09-20T04:03:36Z</dcterms:modified>
</cp:coreProperties>
</file>